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 id="2147483694" r:id="rId3"/>
  </p:sldMasterIdLst>
  <p:notesMasterIdLst>
    <p:notesMasterId r:id="rId53"/>
  </p:notesMasterIdLst>
  <p:sldIdLst>
    <p:sldId id="256" r:id="rId4"/>
    <p:sldId id="257" r:id="rId5"/>
    <p:sldId id="258" r:id="rId6"/>
    <p:sldId id="259" r:id="rId7"/>
    <p:sldId id="260" r:id="rId8"/>
    <p:sldId id="261" r:id="rId9"/>
    <p:sldId id="262" r:id="rId10"/>
    <p:sldId id="263" r:id="rId11"/>
    <p:sldId id="265" r:id="rId12"/>
    <p:sldId id="266" r:id="rId13"/>
    <p:sldId id="322" r:id="rId14"/>
    <p:sldId id="264" r:id="rId15"/>
    <p:sldId id="321" r:id="rId16"/>
    <p:sldId id="267" r:id="rId17"/>
    <p:sldId id="268" r:id="rId18"/>
    <p:sldId id="275" r:id="rId19"/>
    <p:sldId id="276" r:id="rId20"/>
    <p:sldId id="277" r:id="rId21"/>
    <p:sldId id="278" r:id="rId22"/>
    <p:sldId id="279" r:id="rId23"/>
    <p:sldId id="280" r:id="rId24"/>
    <p:sldId id="281" r:id="rId25"/>
    <p:sldId id="282" r:id="rId26"/>
    <p:sldId id="283" r:id="rId27"/>
    <p:sldId id="284" r:id="rId28"/>
    <p:sldId id="285" r:id="rId29"/>
    <p:sldId id="310" r:id="rId30"/>
    <p:sldId id="311" r:id="rId31"/>
    <p:sldId id="320" r:id="rId32"/>
    <p:sldId id="313" r:id="rId33"/>
    <p:sldId id="314" r:id="rId34"/>
    <p:sldId id="323" r:id="rId35"/>
    <p:sldId id="324" r:id="rId36"/>
    <p:sldId id="325" r:id="rId37"/>
    <p:sldId id="326" r:id="rId38"/>
    <p:sldId id="330" r:id="rId39"/>
    <p:sldId id="328" r:id="rId40"/>
    <p:sldId id="331" r:id="rId41"/>
    <p:sldId id="329" r:id="rId42"/>
    <p:sldId id="332" r:id="rId43"/>
    <p:sldId id="333" r:id="rId44"/>
    <p:sldId id="334" r:id="rId45"/>
    <p:sldId id="335" r:id="rId46"/>
    <p:sldId id="336" r:id="rId47"/>
    <p:sldId id="337" r:id="rId48"/>
    <p:sldId id="338" r:id="rId49"/>
    <p:sldId id="339" r:id="rId50"/>
    <p:sldId id="341" r:id="rId51"/>
    <p:sldId id="340"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5" d="100"/>
          <a:sy n="105" d="100"/>
        </p:scale>
        <p:origin x="6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BCED3-1ABD-4E7F-B577-C6DE21FDD5F6}" type="datetimeFigureOut">
              <a:rPr lang="en-PH" smtClean="0"/>
              <a:t>10 Sep 2024</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9CE629-0793-4AA3-9246-FB3DA8DF3400}" type="slidenum">
              <a:rPr lang="en-PH" smtClean="0"/>
              <a:t>‹#›</a:t>
            </a:fld>
            <a:endParaRPr lang="en-PH"/>
          </a:p>
        </p:txBody>
      </p:sp>
    </p:spTree>
    <p:extLst>
      <p:ext uri="{BB962C8B-B14F-4D97-AF65-F5344CB8AC3E}">
        <p14:creationId xmlns:p14="http://schemas.microsoft.com/office/powerpoint/2010/main" val="52343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89dc49018_0_996: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
        <p:nvSpPr>
          <p:cNvPr id="273" name="Google Shape;273;g889dc49018_0_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89dc49018_0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89dc49018_0_1076: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889dc49018_0_1034: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
        <p:nvSpPr>
          <p:cNvPr id="290" name="Google Shape;290;g889dc49018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9dc49018_0_1063: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
        <p:nvSpPr>
          <p:cNvPr id="299" name="Google Shape;299;g889dc49018_0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889dc49018_0_1047: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
        <p:nvSpPr>
          <p:cNvPr id="309" name="Google Shape;309;g889dc49018_0_1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89dc49018_0_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89dc49018_0_991: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89dc49018_0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89dc49018_0_1085: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89dc49018_0_1093:notes"/>
          <p:cNvSpPr txBox="1">
            <a:spLocks noGrp="1"/>
          </p:cNvSpPr>
          <p:nvPr>
            <p:ph type="body" idx="1"/>
          </p:nvPr>
        </p:nvSpPr>
        <p:spPr>
          <a:xfrm>
            <a:off x="685800" y="4343400"/>
            <a:ext cx="5486400" cy="4114800"/>
          </a:xfrm>
          <a:prstGeom prst="rect">
            <a:avLst/>
          </a:prstGeom>
        </p:spPr>
        <p:txBody>
          <a:bodyPr spcFirstLastPara="1" wrap="square" lIns="91417" tIns="91417" rIns="91417" bIns="91417" anchor="t" anchorCtr="0">
            <a:noAutofit/>
          </a:bodyPr>
          <a:lstStyle/>
          <a:p>
            <a:endParaRPr/>
          </a:p>
        </p:txBody>
      </p:sp>
      <p:sp>
        <p:nvSpPr>
          <p:cNvPr id="337" name="Google Shape;337;g889dc49018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3239249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72304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622527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2872349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99515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329011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3017790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1170802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7737617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3600767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945796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3478546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5597007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FAC256-086F-441A-B463-3925A9422416}" type="datetimeFigureOut">
              <a:rPr lang="en-PH" smtClean="0"/>
              <a:t>10 Sep 2024</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9859811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FAC256-086F-441A-B463-3925A9422416}" type="datetimeFigureOut">
              <a:rPr lang="en-PH" smtClean="0"/>
              <a:t>10 Sep 2024</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923330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AC256-086F-441A-B463-3925A9422416}" type="datetimeFigureOut">
              <a:rPr lang="en-PH" smtClean="0"/>
              <a:t>10 Sep 2024</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3586191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38117426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4505172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8153453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15715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32303344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98051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4C7F7A-D236-4490-938D-BB8C881022AE}"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13740962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6647694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33858542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4769901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7293-16CA-433B-AEB0-794457126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0E11447A-60BA-4355-9E29-C457FC5E6D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1268A21B-7223-40CD-9CEB-4EEA0C6B5F13}"/>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C2A299D6-9F26-4E1A-95AB-E3993B924DF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18D3E72-01A7-4E0B-8444-D3BB08BBBA95}"/>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4034393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193E1-34AD-4F6E-9ABF-6C618F084E8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E48A600C-E13A-4430-BD63-20855CFC3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911DCAB4-2374-49E5-8ECF-EC846D36C86D}"/>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D09E3433-B844-4EE3-9F31-008BD9955B6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925203D-3BD3-45F3-90DF-D4372C2D2D0F}"/>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0017338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0626-71EB-4CCB-A5F6-6B1CC25F64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50E60FDC-F4AA-4F37-A8F0-DDAE6E4048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5A66D-4828-4951-9F03-814BCC8DDBBD}"/>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5CA4DBFB-D628-4A7D-AB28-9A4B9D7B434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B7DB7B6-EAF4-43B2-925F-6797FA01BC65}"/>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39626783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CC104-54B9-4EAB-B97E-7086BA2B244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267ACF2-B318-4268-A79B-6C3D82058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A5F33D10-3715-49C8-9407-3598C8E70A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2851A17D-9B24-464A-BD31-E63E53C20ED2}"/>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a:extLst>
              <a:ext uri="{FF2B5EF4-FFF2-40B4-BE49-F238E27FC236}">
                <a16:creationId xmlns:a16="http://schemas.microsoft.com/office/drawing/2014/main" id="{8AF7D850-754E-49B1-8C09-65DF2B707A8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9DB5946-1DB2-41FB-86F1-59D9A0ACDF9E}"/>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7669596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6BA2-E4D8-4FC6-BB1F-F0DE08B9CDEC}"/>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C311BFDE-A321-4C05-B4B9-FD663B9FF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5BBB43-1F46-4845-B1C4-3B7EBF9059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7717E111-26EC-4DAF-A212-67115AA2DF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8CADF3-5165-4125-8F43-7DB1E60CAA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1051D09A-4DD2-4115-8D11-9A325514BE3B}"/>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8" name="Footer Placeholder 7">
            <a:extLst>
              <a:ext uri="{FF2B5EF4-FFF2-40B4-BE49-F238E27FC236}">
                <a16:creationId xmlns:a16="http://schemas.microsoft.com/office/drawing/2014/main" id="{5BA218C7-DA6B-473B-B00F-6B665BB255AA}"/>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0190CEC1-549F-4934-B054-E8F8FD136454}"/>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40815537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4CF58-05D2-4442-96A4-3F9A334BE1EE}"/>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2CE5A5A1-A9C0-4696-9E2E-0ED8D446244E}"/>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4" name="Footer Placeholder 3">
            <a:extLst>
              <a:ext uri="{FF2B5EF4-FFF2-40B4-BE49-F238E27FC236}">
                <a16:creationId xmlns:a16="http://schemas.microsoft.com/office/drawing/2014/main" id="{26AB8AA2-FC7C-48DE-95C4-6BD824CAD8A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55658BCF-0B44-4B7D-9FE3-59D949954D24}"/>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405949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8E0FF4-110B-4544-9449-92FF4AF7BFC4}"/>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3" name="Footer Placeholder 2">
            <a:extLst>
              <a:ext uri="{FF2B5EF4-FFF2-40B4-BE49-F238E27FC236}">
                <a16:creationId xmlns:a16="http://schemas.microsoft.com/office/drawing/2014/main" id="{31D1F4BF-094C-44DF-A761-AF4A2936BC3B}"/>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810EC091-15BF-42C0-B813-3C1298026860}"/>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4125485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4C7F7A-D236-4490-938D-BB8C881022AE}"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2061368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75505-7FE4-4EF2-9030-6711E334D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5DB7167-040D-4A8F-AB25-897132C5D7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CC4A27D-7D4E-4079-B587-335DC8D6A9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606E68-A6E6-48AE-918C-1C14E746BA43}"/>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a:extLst>
              <a:ext uri="{FF2B5EF4-FFF2-40B4-BE49-F238E27FC236}">
                <a16:creationId xmlns:a16="http://schemas.microsoft.com/office/drawing/2014/main" id="{0F586C11-DB96-4C32-9431-B5755EC09C6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C8F62A4-E6E5-43F5-8FC7-C0EA537DDFE7}"/>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6058620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39347-2C09-4705-9B47-3361B3DCF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9E20B914-F563-49D7-B95B-C1B7BF1BFF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115180D-A6FC-4EB5-B89A-BB9B19515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C578C-6B3C-4A03-95A7-1E7E44089536}"/>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6" name="Footer Placeholder 5">
            <a:extLst>
              <a:ext uri="{FF2B5EF4-FFF2-40B4-BE49-F238E27FC236}">
                <a16:creationId xmlns:a16="http://schemas.microsoft.com/office/drawing/2014/main" id="{E939F59E-E4CB-4104-A6D0-1B7FA3A9A00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75719F8-2FF3-4042-AAB8-FFC5ECFC7B71}"/>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934804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9CB4D-DB07-462C-8CA7-56248BFC3BE1}"/>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D17AC68-E07E-461B-A5A9-9C2CB59D69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A5628C5-C312-4970-A153-8A01E3C2F55C}"/>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BC2FB3D3-9E5F-4D53-BE3D-FEED194C246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496F6BB-E206-4F7E-89FE-203EF2F643DD}"/>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19833764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9DF12B-7B25-46CC-BCBA-2D2A9E6A52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39A08DDD-3406-43E1-811C-30DE3BC205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DA2FFF3-6E25-4C3D-A392-0340DCCAB52B}"/>
              </a:ext>
            </a:extLst>
          </p:cNvPr>
          <p:cNvSpPr>
            <a:spLocks noGrp="1"/>
          </p:cNvSpPr>
          <p:nvPr>
            <p:ph type="dt" sz="half" idx="10"/>
          </p:nvPr>
        </p:nvSpPr>
        <p:spPr/>
        <p:txBody>
          <a:body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171715D7-2988-4F28-858F-578E183AE1B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77E08C1-4198-42F9-9A9D-D4FD770B3AB5}"/>
              </a:ext>
            </a:extLst>
          </p:cNvPr>
          <p:cNvSpPr>
            <a:spLocks noGrp="1"/>
          </p:cNvSpPr>
          <p:nvPr>
            <p:ph type="sldNum" sz="quarter" idx="12"/>
          </p:nvPr>
        </p:nvSpPr>
        <p:spPr/>
        <p:txBody>
          <a:bodyPr/>
          <a:lstStyle/>
          <a:p>
            <a:fld id="{71FF8CDA-1B81-4697-A527-BF8129E066CD}" type="slidenum">
              <a:rPr lang="en-PH" smtClean="0"/>
              <a:t>‹#›</a:t>
            </a:fld>
            <a:endParaRPr lang="en-PH"/>
          </a:p>
        </p:txBody>
      </p:sp>
    </p:spTree>
    <p:extLst>
      <p:ext uri="{BB962C8B-B14F-4D97-AF65-F5344CB8AC3E}">
        <p14:creationId xmlns:p14="http://schemas.microsoft.com/office/powerpoint/2010/main" val="2992897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4C7F7A-D236-4490-938D-BB8C881022AE}" type="datetimeFigureOut">
              <a:rPr lang="en-PH" smtClean="0"/>
              <a:t>10 Sep 2024</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210511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4C7F7A-D236-4490-938D-BB8C881022AE}" type="datetimeFigureOut">
              <a:rPr lang="en-PH" smtClean="0"/>
              <a:t>10 Sep 2024</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89248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4C7F7A-D236-4490-938D-BB8C881022AE}" type="datetimeFigureOut">
              <a:rPr lang="en-PH" smtClean="0"/>
              <a:t>10 Sep 2024</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2649944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4C7F7A-D236-4490-938D-BB8C881022AE}"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144177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14C7F7A-D236-4490-938D-BB8C881022AE}" type="datetimeFigureOut">
              <a:rPr lang="en-PH" smtClean="0"/>
              <a:t>10 Sep 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522FE081-63D3-4445-90E1-E3A927E683D8}" type="slidenum">
              <a:rPr lang="en-PH" smtClean="0"/>
              <a:t>‹#›</a:t>
            </a:fld>
            <a:endParaRPr lang="en-PH"/>
          </a:p>
        </p:txBody>
      </p:sp>
    </p:spTree>
    <p:extLst>
      <p:ext uri="{BB962C8B-B14F-4D97-AF65-F5344CB8AC3E}">
        <p14:creationId xmlns:p14="http://schemas.microsoft.com/office/powerpoint/2010/main" val="1442269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14C7F7A-D236-4490-938D-BB8C881022AE}" type="datetimeFigureOut">
              <a:rPr lang="en-PH" smtClean="0"/>
              <a:t>10 Sep 2024</a:t>
            </a:fld>
            <a:endParaRPr lang="en-PH"/>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2FE081-63D3-4445-90E1-E3A927E683D8}" type="slidenum">
              <a:rPr lang="en-PH" smtClean="0"/>
              <a:t>‹#›</a:t>
            </a:fld>
            <a:endParaRPr lang="en-PH"/>
          </a:p>
        </p:txBody>
      </p:sp>
    </p:spTree>
    <p:extLst>
      <p:ext uri="{BB962C8B-B14F-4D97-AF65-F5344CB8AC3E}">
        <p14:creationId xmlns:p14="http://schemas.microsoft.com/office/powerpoint/2010/main" val="3090497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FAC256-086F-441A-B463-3925A9422416}" type="datetimeFigureOut">
              <a:rPr lang="en-PH" smtClean="0"/>
              <a:t>10 Sep 2024</a:t>
            </a:fld>
            <a:endParaRPr lang="en-PH"/>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FF8CDA-1B81-4697-A527-BF8129E066CD}" type="slidenum">
              <a:rPr lang="en-PH" smtClean="0"/>
              <a:t>‹#›</a:t>
            </a:fld>
            <a:endParaRPr lang="en-PH"/>
          </a:p>
        </p:txBody>
      </p:sp>
    </p:spTree>
    <p:extLst>
      <p:ext uri="{BB962C8B-B14F-4D97-AF65-F5344CB8AC3E}">
        <p14:creationId xmlns:p14="http://schemas.microsoft.com/office/powerpoint/2010/main" val="80383805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8B4BCC-1D33-4AA0-B862-F2957FDD92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B924DDF-AE69-4C51-A55A-2C0728CC85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4087482-AC69-4EE3-AF08-C98CB878A3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AC256-086F-441A-B463-3925A9422416}" type="datetimeFigureOut">
              <a:rPr lang="en-PH" smtClean="0"/>
              <a:t>10 Sep 2024</a:t>
            </a:fld>
            <a:endParaRPr lang="en-PH"/>
          </a:p>
        </p:txBody>
      </p:sp>
      <p:sp>
        <p:nvSpPr>
          <p:cNvPr id="5" name="Footer Placeholder 4">
            <a:extLst>
              <a:ext uri="{FF2B5EF4-FFF2-40B4-BE49-F238E27FC236}">
                <a16:creationId xmlns:a16="http://schemas.microsoft.com/office/drawing/2014/main" id="{3E09B64C-9702-44F3-9564-A99E70CE0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FA659F08-3A99-48FA-9DA6-DB405A6A8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F8CDA-1B81-4697-A527-BF8129E066CD}" type="slidenum">
              <a:rPr lang="en-PH" smtClean="0"/>
              <a:t>‹#›</a:t>
            </a:fld>
            <a:endParaRPr lang="en-PH"/>
          </a:p>
        </p:txBody>
      </p:sp>
    </p:spTree>
    <p:extLst>
      <p:ext uri="{BB962C8B-B14F-4D97-AF65-F5344CB8AC3E}">
        <p14:creationId xmlns:p14="http://schemas.microsoft.com/office/powerpoint/2010/main" val="946259022"/>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34.xml"/><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34.xml"/><Relationship Id="rId5" Type="http://schemas.openxmlformats.org/officeDocument/2006/relationships/image" Target="../media/image11.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D115-6498-D7BA-924A-655DB7FEFB59}"/>
              </a:ext>
            </a:extLst>
          </p:cNvPr>
          <p:cNvSpPr>
            <a:spLocks noGrp="1"/>
          </p:cNvSpPr>
          <p:nvPr>
            <p:ph type="ctrTitle"/>
          </p:nvPr>
        </p:nvSpPr>
        <p:spPr>
          <a:xfrm>
            <a:off x="806116" y="2189747"/>
            <a:ext cx="8467887" cy="1861089"/>
          </a:xfrm>
        </p:spPr>
        <p:txBody>
          <a:bodyPr/>
          <a:lstStyle/>
          <a:p>
            <a:r>
              <a:rPr lang="en-PH" dirty="0"/>
              <a:t>Collaborative Data Science </a:t>
            </a:r>
            <a:br>
              <a:rPr lang="en-PH" dirty="0"/>
            </a:br>
            <a:r>
              <a:rPr lang="en-PH" dirty="0"/>
              <a:t>and COVID-19</a:t>
            </a:r>
          </a:p>
        </p:txBody>
      </p:sp>
      <p:sp>
        <p:nvSpPr>
          <p:cNvPr id="3" name="Subtitle 2">
            <a:extLst>
              <a:ext uri="{FF2B5EF4-FFF2-40B4-BE49-F238E27FC236}">
                <a16:creationId xmlns:a16="http://schemas.microsoft.com/office/drawing/2014/main" id="{7239AF14-D63B-2A48-5013-BEBCCEA234FC}"/>
              </a:ext>
            </a:extLst>
          </p:cNvPr>
          <p:cNvSpPr>
            <a:spLocks noGrp="1"/>
          </p:cNvSpPr>
          <p:nvPr>
            <p:ph type="subTitle" idx="1"/>
          </p:nvPr>
        </p:nvSpPr>
        <p:spPr>
          <a:xfrm>
            <a:off x="1507067" y="4050833"/>
            <a:ext cx="7766936" cy="1696251"/>
          </a:xfrm>
        </p:spPr>
        <p:txBody>
          <a:bodyPr>
            <a:normAutofit/>
          </a:bodyPr>
          <a:lstStyle/>
          <a:p>
            <a:r>
              <a:rPr lang="en-PH" dirty="0"/>
              <a:t>Assoc Prof Peter Julian Cayton, PhD</a:t>
            </a:r>
          </a:p>
          <a:p>
            <a:r>
              <a:rPr lang="en-PH" dirty="0"/>
              <a:t>School of Statistics, University of the Philippines Diliman</a:t>
            </a:r>
          </a:p>
          <a:p>
            <a:r>
              <a:rPr lang="en-PH" dirty="0"/>
              <a:t>Member, UP COVID-19 Pandemic Response Team</a:t>
            </a:r>
          </a:p>
          <a:p>
            <a:r>
              <a:rPr lang="en-PH" dirty="0"/>
              <a:t>Member,  LEADS for Health Security and Resilience</a:t>
            </a:r>
          </a:p>
          <a:p>
            <a:endParaRPr lang="en-PH" dirty="0"/>
          </a:p>
        </p:txBody>
      </p:sp>
      <p:pic>
        <p:nvPicPr>
          <p:cNvPr id="4" name="Picture 3" descr="A picture containing drawing&#10;&#10;Description automatically generated">
            <a:extLst>
              <a:ext uri="{FF2B5EF4-FFF2-40B4-BE49-F238E27FC236}">
                <a16:creationId xmlns:a16="http://schemas.microsoft.com/office/drawing/2014/main" id="{2557CB6E-BC40-77B6-1451-34E808BF0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520" y="5812176"/>
            <a:ext cx="1041664" cy="1041664"/>
          </a:xfrm>
          <a:prstGeom prst="rect">
            <a:avLst/>
          </a:prstGeom>
        </p:spPr>
      </p:pic>
      <p:pic>
        <p:nvPicPr>
          <p:cNvPr id="5" name="Picture 4" descr="A picture containing graphics, drawing&#10;&#10;Description automatically generated">
            <a:extLst>
              <a:ext uri="{FF2B5EF4-FFF2-40B4-BE49-F238E27FC236}">
                <a16:creationId xmlns:a16="http://schemas.microsoft.com/office/drawing/2014/main" id="{F9EFD40B-7E91-6A36-C3D4-8C00DF135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096" y="5812176"/>
            <a:ext cx="1050188" cy="1041664"/>
          </a:xfrm>
          <a:prstGeom prst="rect">
            <a:avLst/>
          </a:prstGeom>
        </p:spPr>
      </p:pic>
      <p:pic>
        <p:nvPicPr>
          <p:cNvPr id="6" name="Picture 5" descr="A close up of a sign&#10;&#10;Description automatically generated">
            <a:extLst>
              <a:ext uri="{FF2B5EF4-FFF2-40B4-BE49-F238E27FC236}">
                <a16:creationId xmlns:a16="http://schemas.microsoft.com/office/drawing/2014/main" id="{DFE99523-3E36-4871-873A-B5800CAC0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51432"/>
            <a:ext cx="1102408" cy="1102408"/>
          </a:xfrm>
          <a:prstGeom prst="rect">
            <a:avLst/>
          </a:prstGeom>
        </p:spPr>
      </p:pic>
      <p:pic>
        <p:nvPicPr>
          <p:cNvPr id="7" name="Picture 6" descr="A close up of a sign&#10;&#10;Description automatically generated">
            <a:extLst>
              <a:ext uri="{FF2B5EF4-FFF2-40B4-BE49-F238E27FC236}">
                <a16:creationId xmlns:a16="http://schemas.microsoft.com/office/drawing/2014/main" id="{80C4E5FC-4B95-E32C-4248-4B5500F1E7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9989" y="5755592"/>
            <a:ext cx="1098248" cy="1098248"/>
          </a:xfrm>
          <a:prstGeom prst="rect">
            <a:avLst/>
          </a:prstGeom>
        </p:spPr>
      </p:pic>
      <p:pic>
        <p:nvPicPr>
          <p:cNvPr id="8" name="Picture 7" descr="A close up of a logo&#10;&#10;Description automatically generated">
            <a:extLst>
              <a:ext uri="{FF2B5EF4-FFF2-40B4-BE49-F238E27FC236}">
                <a16:creationId xmlns:a16="http://schemas.microsoft.com/office/drawing/2014/main" id="{D9BAC2E6-E018-6CBB-574E-747E717880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5184" y="5813262"/>
            <a:ext cx="2081156" cy="1040578"/>
          </a:xfrm>
          <a:prstGeom prst="rect">
            <a:avLst/>
          </a:prstGeom>
        </p:spPr>
      </p:pic>
      <p:pic>
        <p:nvPicPr>
          <p:cNvPr id="9" name="Picture 8" descr="A close up of a sign&#10;&#10;Description automatically generated">
            <a:extLst>
              <a:ext uri="{FF2B5EF4-FFF2-40B4-BE49-F238E27FC236}">
                <a16:creationId xmlns:a16="http://schemas.microsoft.com/office/drawing/2014/main" id="{3BAC35C2-16DE-B390-4203-48B2D38971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1003" y="5812176"/>
            <a:ext cx="1050188" cy="1054166"/>
          </a:xfrm>
          <a:prstGeom prst="rect">
            <a:avLst/>
          </a:prstGeom>
        </p:spPr>
      </p:pic>
    </p:spTree>
    <p:extLst>
      <p:ext uri="{BB962C8B-B14F-4D97-AF65-F5344CB8AC3E}">
        <p14:creationId xmlns:p14="http://schemas.microsoft.com/office/powerpoint/2010/main" val="1334239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3"/>
            <a:ext cx="8596668" cy="2181728"/>
          </a:xfrm>
        </p:spPr>
        <p:txBody>
          <a:bodyPr>
            <a:normAutofit/>
          </a:bodyPr>
          <a:lstStyle/>
          <a:p>
            <a:r>
              <a:rPr lang="en-PH" dirty="0"/>
              <a:t>Model</a:t>
            </a:r>
          </a:p>
          <a:p>
            <a:pPr lvl="1"/>
            <a:r>
              <a:rPr lang="en-PH" dirty="0"/>
              <a:t>When necessary, models help in summarizing the complex relationships and the patterns found from visualizations</a:t>
            </a:r>
          </a:p>
          <a:p>
            <a:pPr lvl="1"/>
            <a:r>
              <a:rPr lang="en-PH" dirty="0"/>
              <a:t>Designing models for prediction or forecasting</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215595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3"/>
            <a:ext cx="8596668" cy="2181728"/>
          </a:xfrm>
        </p:spPr>
        <p:txBody>
          <a:bodyPr>
            <a:normAutofit/>
          </a:bodyPr>
          <a:lstStyle/>
          <a:p>
            <a:r>
              <a:rPr lang="en-PH" dirty="0"/>
              <a:t>Communicate</a:t>
            </a:r>
          </a:p>
          <a:p>
            <a:pPr lvl="1"/>
            <a:r>
              <a:rPr lang="en-PH" dirty="0"/>
              <a:t>These include:</a:t>
            </a:r>
          </a:p>
          <a:p>
            <a:pPr lvl="2"/>
            <a:r>
              <a:rPr lang="en-PH" dirty="0"/>
              <a:t>Writing reports, creating dashboards, making presentations, compilations, etc.</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5391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4"/>
            <a:ext cx="8596668" cy="1589678"/>
          </a:xfrm>
        </p:spPr>
        <p:txBody>
          <a:bodyPr/>
          <a:lstStyle/>
          <a:p>
            <a:r>
              <a:rPr lang="en-PH" dirty="0"/>
              <a:t>Program</a:t>
            </a:r>
          </a:p>
          <a:p>
            <a:pPr lvl="1"/>
            <a:r>
              <a:rPr lang="en-PH" dirty="0"/>
              <a:t>All these processes to be encapsulated in a data science project plan</a:t>
            </a:r>
          </a:p>
          <a:p>
            <a:pPr lvl="1"/>
            <a:r>
              <a:rPr lang="en-PH" dirty="0"/>
              <a:t>Possible to be encapsulated in one software, but it’s not impossible to use more than one depending on team members’ capabilities to process and analyze data.</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2886920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1021A7-790C-9E01-5CB9-5D99F7462AB9}"/>
              </a:ext>
            </a:extLst>
          </p:cNvPr>
          <p:cNvSpPr>
            <a:spLocks noGrp="1"/>
          </p:cNvSpPr>
          <p:nvPr>
            <p:ph type="title"/>
          </p:nvPr>
        </p:nvSpPr>
        <p:spPr/>
        <p:txBody>
          <a:bodyPr/>
          <a:lstStyle/>
          <a:p>
            <a:r>
              <a:rPr lang="en-PH" dirty="0"/>
              <a:t>Membership to Data-Driven Teams </a:t>
            </a:r>
          </a:p>
        </p:txBody>
      </p:sp>
      <p:sp>
        <p:nvSpPr>
          <p:cNvPr id="5" name="Text Placeholder 4">
            <a:extLst>
              <a:ext uri="{FF2B5EF4-FFF2-40B4-BE49-F238E27FC236}">
                <a16:creationId xmlns:a16="http://schemas.microsoft.com/office/drawing/2014/main" id="{751859B9-FADB-F8D5-9D11-80B563D2B44A}"/>
              </a:ext>
            </a:extLst>
          </p:cNvPr>
          <p:cNvSpPr>
            <a:spLocks noGrp="1"/>
          </p:cNvSpPr>
          <p:nvPr>
            <p:ph type="body" idx="1"/>
          </p:nvPr>
        </p:nvSpPr>
        <p:spPr/>
        <p:txBody>
          <a:bodyPr/>
          <a:lstStyle/>
          <a:p>
            <a:endParaRPr lang="en-PH" dirty="0"/>
          </a:p>
        </p:txBody>
      </p:sp>
    </p:spTree>
    <p:extLst>
      <p:ext uri="{BB962C8B-B14F-4D97-AF65-F5344CB8AC3E}">
        <p14:creationId xmlns:p14="http://schemas.microsoft.com/office/powerpoint/2010/main" val="3235916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65293-CF06-4E42-BB49-BF3B9B45945A}"/>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nSpc>
                <a:spcPct val="90000"/>
              </a:lnSpc>
            </a:pPr>
            <a:r>
              <a:rPr lang="en-US" sz="3400" dirty="0"/>
              <a:t>About the UP Pandemic Response Team</a:t>
            </a:r>
          </a:p>
        </p:txBody>
      </p:sp>
      <p:sp>
        <p:nvSpPr>
          <p:cNvPr id="5" name="Text Placeholder 4">
            <a:extLst>
              <a:ext uri="{FF2B5EF4-FFF2-40B4-BE49-F238E27FC236}">
                <a16:creationId xmlns:a16="http://schemas.microsoft.com/office/drawing/2014/main" id="{272FF36C-595E-4907-A670-8096E43960AC}"/>
              </a:ext>
            </a:extLst>
          </p:cNvPr>
          <p:cNvSpPr>
            <a:spLocks noGrp="1"/>
          </p:cNvSpPr>
          <p:nvPr>
            <p:ph type="body" idx="1"/>
          </p:nvPr>
        </p:nvSpPr>
        <p:spPr>
          <a:xfrm>
            <a:off x="985968" y="5569874"/>
            <a:ext cx="8288035" cy="471488"/>
          </a:xfrm>
        </p:spPr>
        <p:txBody>
          <a:bodyPr vert="horz" lIns="91440" tIns="45720" rIns="91440" bIns="45720" rtlCol="0" anchor="t">
            <a:normAutofit/>
          </a:bodyPr>
          <a:lstStyle/>
          <a:p>
            <a:endParaRPr lang="en-US" sz="1800"/>
          </a:p>
        </p:txBody>
      </p:sp>
      <p:pic>
        <p:nvPicPr>
          <p:cNvPr id="7" name="Picture 6" descr="A picture containing drawing&#10;&#10;Description automatically generated">
            <a:extLst>
              <a:ext uri="{FF2B5EF4-FFF2-40B4-BE49-F238E27FC236}">
                <a16:creationId xmlns:a16="http://schemas.microsoft.com/office/drawing/2014/main" id="{D93F792D-2446-46D3-B54D-6F7F829E4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545" y="2118070"/>
            <a:ext cx="1688874" cy="1689904"/>
          </a:xfrm>
          <a:prstGeom prst="rect">
            <a:avLst/>
          </a:prstGeom>
        </p:spPr>
      </p:pic>
      <p:pic>
        <p:nvPicPr>
          <p:cNvPr id="23" name="Picture 22" descr="A close up of a sign&#10;&#10;Description automatically generated">
            <a:extLst>
              <a:ext uri="{FF2B5EF4-FFF2-40B4-BE49-F238E27FC236}">
                <a16:creationId xmlns:a16="http://schemas.microsoft.com/office/drawing/2014/main" id="{142B3314-A2E2-4826-9C95-DE26D116C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90" y="2118070"/>
            <a:ext cx="1688873" cy="1688873"/>
          </a:xfrm>
          <a:prstGeom prst="rect">
            <a:avLst/>
          </a:prstGeom>
        </p:spPr>
      </p:pic>
      <p:pic>
        <p:nvPicPr>
          <p:cNvPr id="27" name="Picture 26" descr="A picture containing graphics, drawing&#10;&#10;Description automatically generated">
            <a:extLst>
              <a:ext uri="{FF2B5EF4-FFF2-40B4-BE49-F238E27FC236}">
                <a16:creationId xmlns:a16="http://schemas.microsoft.com/office/drawing/2014/main" id="{E13A04B7-3075-4EF2-A1A5-CD6F133B3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6175" y="2154670"/>
            <a:ext cx="1688873" cy="1652220"/>
          </a:xfrm>
          <a:prstGeom prst="rect">
            <a:avLst/>
          </a:prstGeom>
        </p:spPr>
      </p:pic>
      <p:pic>
        <p:nvPicPr>
          <p:cNvPr id="3" name="Picture 2" descr="A close up of a logo&#10;&#10;Description automatically generated">
            <a:extLst>
              <a:ext uri="{FF2B5EF4-FFF2-40B4-BE49-F238E27FC236}">
                <a16:creationId xmlns:a16="http://schemas.microsoft.com/office/drawing/2014/main" id="{AAD050D0-898D-4670-926C-6756B061C3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0593" y="2118069"/>
            <a:ext cx="3357138" cy="1678569"/>
          </a:xfrm>
          <a:prstGeom prst="rect">
            <a:avLst/>
          </a:prstGeom>
        </p:spPr>
      </p:pic>
    </p:spTree>
    <p:extLst>
      <p:ext uri="{BB962C8B-B14F-4D97-AF65-F5344CB8AC3E}">
        <p14:creationId xmlns:p14="http://schemas.microsoft.com/office/powerpoint/2010/main" val="490558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17A7BA-5377-46F0-90DE-49716E238839}"/>
              </a:ext>
            </a:extLst>
          </p:cNvPr>
          <p:cNvSpPr>
            <a:spLocks noGrp="1"/>
          </p:cNvSpPr>
          <p:nvPr>
            <p:ph type="title"/>
          </p:nvPr>
        </p:nvSpPr>
        <p:spPr/>
        <p:txBody>
          <a:bodyPr/>
          <a:lstStyle/>
          <a:p>
            <a:r>
              <a:rPr lang="en-US" dirty="0"/>
              <a:t>About UP COVID-19 Pandemic Response Team</a:t>
            </a:r>
            <a:endParaRPr lang="en-PH" dirty="0"/>
          </a:p>
        </p:txBody>
      </p:sp>
      <p:sp>
        <p:nvSpPr>
          <p:cNvPr id="5" name="Content Placeholder 4">
            <a:extLst>
              <a:ext uri="{FF2B5EF4-FFF2-40B4-BE49-F238E27FC236}">
                <a16:creationId xmlns:a16="http://schemas.microsoft.com/office/drawing/2014/main" id="{01708A10-54F6-4B73-BCF4-863217385D86}"/>
              </a:ext>
            </a:extLst>
          </p:cNvPr>
          <p:cNvSpPr>
            <a:spLocks noGrp="1"/>
          </p:cNvSpPr>
          <p:nvPr>
            <p:ph idx="1"/>
          </p:nvPr>
        </p:nvSpPr>
        <p:spPr/>
        <p:txBody>
          <a:bodyPr/>
          <a:lstStyle/>
          <a:p>
            <a:r>
              <a:rPr lang="en-PH" dirty="0"/>
              <a:t>Leaders:</a:t>
            </a:r>
          </a:p>
          <a:p>
            <a:pPr lvl="1"/>
            <a:r>
              <a:rPr lang="en-PH" dirty="0"/>
              <a:t>Dr Teodoro </a:t>
            </a:r>
            <a:r>
              <a:rPr lang="en-PH" dirty="0" err="1"/>
              <a:t>Herbosa</a:t>
            </a:r>
            <a:r>
              <a:rPr lang="en-PH" dirty="0"/>
              <a:t>, UP System</a:t>
            </a:r>
          </a:p>
          <a:p>
            <a:pPr lvl="1"/>
            <a:r>
              <a:rPr lang="en-PH" dirty="0"/>
              <a:t>Dr Alfredo Mahar Lagmay, Executive Director, UP Resilience Institute</a:t>
            </a:r>
          </a:p>
          <a:p>
            <a:r>
              <a:rPr lang="en-US" dirty="0"/>
              <a:t>Who we are</a:t>
            </a:r>
          </a:p>
          <a:p>
            <a:pPr lvl="1"/>
            <a:r>
              <a:rPr lang="en-US" dirty="0"/>
              <a:t>200+ experts and volunteers from the whole UP System, from Baguio to Davao </a:t>
            </a:r>
          </a:p>
          <a:p>
            <a:pPr lvl="1"/>
            <a:r>
              <a:rPr lang="en-US" dirty="0"/>
              <a:t>spanning multiple fields: political scientists, statisticians, mathematicians, geographers, geologists, medical doctors, linguists, economists, etc.</a:t>
            </a:r>
            <a:endParaRPr lang="en-PH" dirty="0"/>
          </a:p>
          <a:p>
            <a:r>
              <a:rPr lang="en-US" dirty="0"/>
              <a:t>Next slides from Dr Lagmay: Our Portfolio</a:t>
            </a:r>
          </a:p>
        </p:txBody>
      </p:sp>
      <p:pic>
        <p:nvPicPr>
          <p:cNvPr id="9" name="Picture 8" descr="A picture containing drawing&#10;&#10;Description automatically generated">
            <a:extLst>
              <a:ext uri="{FF2B5EF4-FFF2-40B4-BE49-F238E27FC236}">
                <a16:creationId xmlns:a16="http://schemas.microsoft.com/office/drawing/2014/main" id="{D992CC1E-4ECC-48BD-BFD4-3DEF6E06CC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695" y="5987049"/>
            <a:ext cx="870952" cy="870952"/>
          </a:xfrm>
          <a:prstGeom prst="rect">
            <a:avLst/>
          </a:prstGeom>
        </p:spPr>
      </p:pic>
      <p:pic>
        <p:nvPicPr>
          <p:cNvPr id="10" name="Picture 9" descr="A picture containing graphics, drawing&#10;&#10;Description automatically generated">
            <a:extLst>
              <a:ext uri="{FF2B5EF4-FFF2-40B4-BE49-F238E27FC236}">
                <a16:creationId xmlns:a16="http://schemas.microsoft.com/office/drawing/2014/main" id="{B3D62DCE-46B5-423E-9EF5-4FFF7FCC2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163" y="5987049"/>
            <a:ext cx="878079" cy="870952"/>
          </a:xfrm>
          <a:prstGeom prst="rect">
            <a:avLst/>
          </a:prstGeom>
        </p:spPr>
      </p:pic>
      <p:pic>
        <p:nvPicPr>
          <p:cNvPr id="11" name="Picture 10" descr="A close up of a sign&#10;&#10;Description automatically generated">
            <a:extLst>
              <a:ext uri="{FF2B5EF4-FFF2-40B4-BE49-F238E27FC236}">
                <a16:creationId xmlns:a16="http://schemas.microsoft.com/office/drawing/2014/main" id="{611CBC26-9ED0-4859-BA80-31DB57EA8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12" y="5976595"/>
            <a:ext cx="881405" cy="881405"/>
          </a:xfrm>
          <a:prstGeom prst="rect">
            <a:avLst/>
          </a:prstGeom>
        </p:spPr>
      </p:pic>
      <p:pic>
        <p:nvPicPr>
          <p:cNvPr id="12" name="Picture 11" descr="A close up of a logo&#10;&#10;Description automatically generated">
            <a:extLst>
              <a:ext uri="{FF2B5EF4-FFF2-40B4-BE49-F238E27FC236}">
                <a16:creationId xmlns:a16="http://schemas.microsoft.com/office/drawing/2014/main" id="{6424DFEF-B524-4F88-A268-6C3D59FCBF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1100" y="5987956"/>
            <a:ext cx="1740088" cy="870044"/>
          </a:xfrm>
          <a:prstGeom prst="rect">
            <a:avLst/>
          </a:prstGeom>
        </p:spPr>
      </p:pic>
    </p:spTree>
    <p:extLst>
      <p:ext uri="{BB962C8B-B14F-4D97-AF65-F5344CB8AC3E}">
        <p14:creationId xmlns:p14="http://schemas.microsoft.com/office/powerpoint/2010/main" val="213991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g889dc49018_0_996"/>
          <p:cNvPicPr preferRelativeResize="0"/>
          <p:nvPr/>
        </p:nvPicPr>
        <p:blipFill>
          <a:blip r:embed="rId3">
            <a:alphaModFix/>
          </a:blip>
          <a:stretch>
            <a:fillRect/>
          </a:stretch>
        </p:blipFill>
        <p:spPr>
          <a:xfrm>
            <a:off x="221900" y="136663"/>
            <a:ext cx="4892575" cy="6584676"/>
          </a:xfrm>
          <a:prstGeom prst="rect">
            <a:avLst/>
          </a:prstGeom>
          <a:noFill/>
          <a:ln w="28575" cap="flat" cmpd="sng">
            <a:solidFill>
              <a:schemeClr val="accent6"/>
            </a:solidFill>
            <a:prstDash val="solid"/>
            <a:round/>
            <a:headEnd type="none" w="sm" len="sm"/>
            <a:tailEnd type="none" w="sm" len="sm"/>
          </a:ln>
        </p:spPr>
      </p:pic>
      <p:pic>
        <p:nvPicPr>
          <p:cNvPr id="276" name="Google Shape;276;g889dc49018_0_996"/>
          <p:cNvPicPr preferRelativeResize="0"/>
          <p:nvPr/>
        </p:nvPicPr>
        <p:blipFill>
          <a:blip r:embed="rId4">
            <a:alphaModFix/>
          </a:blip>
          <a:stretch>
            <a:fillRect/>
          </a:stretch>
        </p:blipFill>
        <p:spPr>
          <a:xfrm>
            <a:off x="5308750" y="1165400"/>
            <a:ext cx="6695874" cy="4378250"/>
          </a:xfrm>
          <a:prstGeom prst="rect">
            <a:avLst/>
          </a:prstGeom>
          <a:noFill/>
          <a:ln w="28575" cap="flat" cmpd="sng">
            <a:solidFill>
              <a:schemeClr val="accent6"/>
            </a:solidFill>
            <a:prstDash val="solid"/>
            <a:round/>
            <a:headEnd type="none" w="sm" len="sm"/>
            <a:tailEnd type="none" w="sm" len="sm"/>
          </a:ln>
        </p:spPr>
      </p:pic>
      <p:sp>
        <p:nvSpPr>
          <p:cNvPr id="277" name="Google Shape;277;g889dc49018_0_996"/>
          <p:cNvSpPr/>
          <p:nvPr/>
        </p:nvSpPr>
        <p:spPr>
          <a:xfrm>
            <a:off x="8353646" y="136675"/>
            <a:ext cx="4285800" cy="914100"/>
          </a:xfrm>
          <a:prstGeom prst="roundRect">
            <a:avLst>
              <a:gd name="adj" fmla="val 50000"/>
            </a:avLst>
          </a:prstGeom>
          <a:solidFill>
            <a:srgbClr val="93C47D"/>
          </a:solid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3800" b="1" i="0" u="none" strike="noStrike" kern="0" cap="none" spc="0" normalizeH="0" baseline="0" noProof="0">
                <a:ln>
                  <a:noFill/>
                </a:ln>
                <a:solidFill>
                  <a:srgbClr val="000000"/>
                </a:solidFill>
                <a:effectLst/>
                <a:uLnTx/>
                <a:uFillTx/>
                <a:latin typeface="Arial"/>
                <a:ea typeface="+mn-ea"/>
                <a:cs typeface="Arial"/>
                <a:sym typeface="Arial"/>
              </a:rPr>
              <a:t>endcov.ph</a:t>
            </a:r>
            <a:endParaRPr kumimoji="0" sz="3800" b="1"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78" name="Google Shape;278;g889dc49018_0_996"/>
          <p:cNvPicPr preferRelativeResize="0"/>
          <p:nvPr/>
        </p:nvPicPr>
        <p:blipFill>
          <a:blip r:embed="rId5">
            <a:alphaModFix/>
          </a:blip>
          <a:stretch>
            <a:fillRect/>
          </a:stretch>
        </p:blipFill>
        <p:spPr>
          <a:xfrm>
            <a:off x="10713750" y="6073575"/>
            <a:ext cx="1290875" cy="647775"/>
          </a:xfrm>
          <a:prstGeom prst="rect">
            <a:avLst/>
          </a:prstGeom>
          <a:noFill/>
          <a:ln>
            <a:noFill/>
          </a:ln>
        </p:spPr>
      </p:pic>
      <p:sp>
        <p:nvSpPr>
          <p:cNvPr id="279" name="Google Shape;279;g889dc49018_0_996"/>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889dc49018_0_1076"/>
          <p:cNvPicPr preferRelativeResize="0"/>
          <p:nvPr/>
        </p:nvPicPr>
        <p:blipFill>
          <a:blip r:embed="rId3">
            <a:alphaModFix/>
          </a:blip>
          <a:stretch>
            <a:fillRect/>
          </a:stretch>
        </p:blipFill>
        <p:spPr>
          <a:xfrm>
            <a:off x="4641375" y="667750"/>
            <a:ext cx="6606349" cy="5103146"/>
          </a:xfrm>
          <a:prstGeom prst="rect">
            <a:avLst/>
          </a:prstGeom>
          <a:noFill/>
          <a:ln w="28575" cap="flat" cmpd="sng">
            <a:solidFill>
              <a:schemeClr val="dk2"/>
            </a:solidFill>
            <a:prstDash val="solid"/>
            <a:round/>
            <a:headEnd type="none" w="sm" len="sm"/>
            <a:tailEnd type="none" w="sm" len="sm"/>
          </a:ln>
        </p:spPr>
      </p:pic>
      <p:sp>
        <p:nvSpPr>
          <p:cNvPr id="285" name="Google Shape;285;g889dc49018_0_1076"/>
          <p:cNvSpPr/>
          <p:nvPr/>
        </p:nvSpPr>
        <p:spPr>
          <a:xfrm>
            <a:off x="-640699" y="551175"/>
            <a:ext cx="4874700" cy="1326300"/>
          </a:xfrm>
          <a:prstGeom prst="roundRect">
            <a:avLst>
              <a:gd name="adj" fmla="val 50000"/>
            </a:avLst>
          </a:prstGeom>
          <a:solidFill>
            <a:srgbClr val="93C47D"/>
          </a:solidFill>
          <a:ln>
            <a:noFill/>
          </a:ln>
        </p:spPr>
        <p:txBody>
          <a:bodyPr spcFirstLastPara="1" wrap="square" lIns="121900" tIns="121900" rIns="121900" bIns="121900" anchor="ctr" anchorCtr="0">
            <a:noAutofit/>
          </a:bodyPr>
          <a:lstStyle/>
          <a:p>
            <a:pPr marL="6300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3800" b="1" i="0" u="none" strike="noStrike" kern="0" cap="none" spc="0" normalizeH="0" baseline="0" noProof="0">
                <a:ln>
                  <a:noFill/>
                </a:ln>
                <a:solidFill>
                  <a:srgbClr val="000000"/>
                </a:solidFill>
                <a:effectLst/>
                <a:uLnTx/>
                <a:uFillTx/>
                <a:latin typeface="Arial"/>
                <a:ea typeface="+mn-ea"/>
                <a:cs typeface="Arial"/>
                <a:sym typeface="Arial"/>
              </a:rPr>
              <a:t>Yani, the Endcov bot</a:t>
            </a:r>
            <a:endParaRPr kumimoji="0" sz="3800" b="1"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86" name="Google Shape;286;g889dc49018_0_1076"/>
          <p:cNvPicPr preferRelativeResize="0"/>
          <p:nvPr/>
        </p:nvPicPr>
        <p:blipFill>
          <a:blip r:embed="rId4">
            <a:alphaModFix/>
          </a:blip>
          <a:stretch>
            <a:fillRect/>
          </a:stretch>
        </p:blipFill>
        <p:spPr>
          <a:xfrm>
            <a:off x="124325" y="6082775"/>
            <a:ext cx="1290875" cy="647775"/>
          </a:xfrm>
          <a:prstGeom prst="rect">
            <a:avLst/>
          </a:prstGeom>
          <a:noFill/>
          <a:ln>
            <a:noFill/>
          </a:ln>
        </p:spPr>
      </p:pic>
      <p:sp>
        <p:nvSpPr>
          <p:cNvPr id="287" name="Google Shape;287;g889dc49018_0_1076"/>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g889dc49018_0_1034"/>
          <p:cNvPicPr preferRelativeResize="0"/>
          <p:nvPr/>
        </p:nvPicPr>
        <p:blipFill>
          <a:blip r:embed="rId3">
            <a:alphaModFix/>
          </a:blip>
          <a:stretch>
            <a:fillRect/>
          </a:stretch>
        </p:blipFill>
        <p:spPr>
          <a:xfrm>
            <a:off x="124325" y="6082775"/>
            <a:ext cx="1290875" cy="647775"/>
          </a:xfrm>
          <a:prstGeom prst="rect">
            <a:avLst/>
          </a:prstGeom>
          <a:noFill/>
          <a:ln>
            <a:noFill/>
          </a:ln>
        </p:spPr>
      </p:pic>
      <p:sp>
        <p:nvSpPr>
          <p:cNvPr id="293" name="Google Shape;293;g889dc49018_0_1034"/>
          <p:cNvSpPr txBox="1"/>
          <p:nvPr/>
        </p:nvSpPr>
        <p:spPr>
          <a:xfrm>
            <a:off x="1647500" y="5093750"/>
            <a:ext cx="9933000" cy="16368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90000"/>
              </a:lnSpc>
              <a:spcBef>
                <a:spcPts val="1000"/>
              </a:spcBef>
              <a:spcAft>
                <a:spcPts val="0"/>
              </a:spcAft>
              <a:buClr>
                <a:srgbClr val="000000"/>
              </a:buClr>
              <a:buSzPts val="3200"/>
              <a:buFont typeface="Arial"/>
              <a:buNone/>
              <a:tabLst/>
              <a:defRPr/>
            </a:pPr>
            <a:r>
              <a:rPr kumimoji="0" lang="en-PH" sz="2900" b="0" i="0" u="none" strike="noStrike" kern="0" cap="none" spc="0" normalizeH="0" baseline="0" noProof="0">
                <a:ln>
                  <a:noFill/>
                </a:ln>
                <a:solidFill>
                  <a:srgbClr val="000000"/>
                </a:solidFill>
                <a:effectLst/>
                <a:uLnTx/>
                <a:uFillTx/>
                <a:latin typeface="Verdana"/>
                <a:ea typeface="Verdana"/>
                <a:cs typeface="Verdana"/>
                <a:sym typeface="Verdana"/>
              </a:rPr>
              <a:t>To better inform the general public, the team has also redesigned their studies into </a:t>
            </a:r>
            <a:r>
              <a:rPr kumimoji="0" lang="en-PH" sz="2900" b="1" i="0" u="none" strike="noStrike" kern="0" cap="none" spc="0" normalizeH="0" baseline="0" noProof="0">
                <a:ln>
                  <a:noFill/>
                </a:ln>
                <a:solidFill>
                  <a:srgbClr val="000000"/>
                </a:solidFill>
                <a:effectLst/>
                <a:uLnTx/>
                <a:uFillTx/>
                <a:latin typeface="Verdana"/>
                <a:ea typeface="Verdana"/>
                <a:cs typeface="Verdana"/>
                <a:sym typeface="Verdana"/>
              </a:rPr>
              <a:t>animation, video formats and flashcards</a:t>
            </a:r>
            <a:r>
              <a:rPr kumimoji="0" lang="en-PH" sz="2900" b="0" i="0" u="none" strike="noStrike" kern="0" cap="none" spc="0" normalizeH="0" baseline="0" noProof="0">
                <a:ln>
                  <a:noFill/>
                </a:ln>
                <a:solidFill>
                  <a:srgbClr val="000000"/>
                </a:solidFill>
                <a:effectLst/>
                <a:uLnTx/>
                <a:uFillTx/>
                <a:latin typeface="Verdana"/>
                <a:ea typeface="Verdana"/>
                <a:cs typeface="Verdana"/>
                <a:sym typeface="Verdana"/>
              </a:rPr>
              <a:t> to be more accessible. </a:t>
            </a:r>
            <a:endParaRPr kumimoji="0" sz="2900" b="0" i="0" u="none" strike="noStrike" kern="0" cap="none" spc="0" normalizeH="0" baseline="0" noProof="0">
              <a:ln>
                <a:noFill/>
              </a:ln>
              <a:solidFill>
                <a:srgbClr val="000000"/>
              </a:solidFill>
              <a:effectLst/>
              <a:uLnTx/>
              <a:uFillTx/>
              <a:latin typeface="Verdana"/>
              <a:ea typeface="Verdana"/>
              <a:cs typeface="Verdana"/>
              <a:sym typeface="Verdana"/>
            </a:endParaRPr>
          </a:p>
        </p:txBody>
      </p:sp>
      <p:pic>
        <p:nvPicPr>
          <p:cNvPr id="294" name="Google Shape;294;g889dc49018_0_1034"/>
          <p:cNvPicPr preferRelativeResize="0"/>
          <p:nvPr/>
        </p:nvPicPr>
        <p:blipFill>
          <a:blip r:embed="rId4">
            <a:alphaModFix/>
          </a:blip>
          <a:stretch>
            <a:fillRect/>
          </a:stretch>
        </p:blipFill>
        <p:spPr>
          <a:xfrm>
            <a:off x="1065475" y="287825"/>
            <a:ext cx="4805926" cy="4805926"/>
          </a:xfrm>
          <a:prstGeom prst="rect">
            <a:avLst/>
          </a:prstGeom>
          <a:noFill/>
          <a:ln w="28575" cap="flat" cmpd="sng">
            <a:solidFill>
              <a:schemeClr val="accent6"/>
            </a:solidFill>
            <a:prstDash val="solid"/>
            <a:round/>
            <a:headEnd type="none" w="sm" len="sm"/>
            <a:tailEnd type="none" w="sm" len="sm"/>
          </a:ln>
        </p:spPr>
      </p:pic>
      <p:pic>
        <p:nvPicPr>
          <p:cNvPr id="295" name="Google Shape;295;g889dc49018_0_1034"/>
          <p:cNvPicPr preferRelativeResize="0"/>
          <p:nvPr/>
        </p:nvPicPr>
        <p:blipFill>
          <a:blip r:embed="rId5">
            <a:alphaModFix/>
          </a:blip>
          <a:stretch>
            <a:fillRect/>
          </a:stretch>
        </p:blipFill>
        <p:spPr>
          <a:xfrm>
            <a:off x="6297247" y="287825"/>
            <a:ext cx="4805926" cy="4805926"/>
          </a:xfrm>
          <a:prstGeom prst="rect">
            <a:avLst/>
          </a:prstGeom>
          <a:noFill/>
          <a:ln w="28575" cap="flat" cmpd="sng">
            <a:solidFill>
              <a:schemeClr val="accent6"/>
            </a:solidFill>
            <a:prstDash val="solid"/>
            <a:round/>
            <a:headEnd type="none" w="sm" len="sm"/>
            <a:tailEnd type="none" w="sm" len="sm"/>
          </a:ln>
        </p:spPr>
      </p:pic>
      <p:sp>
        <p:nvSpPr>
          <p:cNvPr id="296" name="Google Shape;296;g889dc49018_0_1034"/>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g889dc49018_0_1063"/>
          <p:cNvPicPr preferRelativeResize="0"/>
          <p:nvPr/>
        </p:nvPicPr>
        <p:blipFill>
          <a:blip r:embed="rId3">
            <a:alphaModFix/>
          </a:blip>
          <a:stretch>
            <a:fillRect/>
          </a:stretch>
        </p:blipFill>
        <p:spPr>
          <a:xfrm>
            <a:off x="10745225" y="6082775"/>
            <a:ext cx="1290875" cy="647775"/>
          </a:xfrm>
          <a:prstGeom prst="rect">
            <a:avLst/>
          </a:prstGeom>
          <a:noFill/>
          <a:ln>
            <a:noFill/>
          </a:ln>
        </p:spPr>
      </p:pic>
      <p:pic>
        <p:nvPicPr>
          <p:cNvPr id="302" name="Google Shape;302;g889dc49018_0_1063"/>
          <p:cNvPicPr preferRelativeResize="0"/>
          <p:nvPr/>
        </p:nvPicPr>
        <p:blipFill>
          <a:blip r:embed="rId4">
            <a:alphaModFix/>
          </a:blip>
          <a:stretch>
            <a:fillRect/>
          </a:stretch>
        </p:blipFill>
        <p:spPr>
          <a:xfrm>
            <a:off x="226600" y="174350"/>
            <a:ext cx="4093375" cy="5659324"/>
          </a:xfrm>
          <a:prstGeom prst="rect">
            <a:avLst/>
          </a:prstGeom>
          <a:noFill/>
          <a:ln w="28575" cap="flat" cmpd="sng">
            <a:solidFill>
              <a:schemeClr val="accent6"/>
            </a:solidFill>
            <a:prstDash val="solid"/>
            <a:round/>
            <a:headEnd type="none" w="sm" len="sm"/>
            <a:tailEnd type="none" w="sm" len="sm"/>
          </a:ln>
        </p:spPr>
      </p:pic>
      <p:sp>
        <p:nvSpPr>
          <p:cNvPr id="303" name="Google Shape;303;g889dc49018_0_1063"/>
          <p:cNvSpPr txBox="1"/>
          <p:nvPr/>
        </p:nvSpPr>
        <p:spPr>
          <a:xfrm>
            <a:off x="7574075" y="336300"/>
            <a:ext cx="4176300" cy="56592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90000"/>
              </a:lnSpc>
              <a:spcBef>
                <a:spcPts val="1000"/>
              </a:spcBef>
              <a:spcAft>
                <a:spcPts val="0"/>
              </a:spcAft>
              <a:buClr>
                <a:srgbClr val="000000"/>
              </a:buClr>
              <a:buSzPts val="3200"/>
              <a:buFont typeface="Arial"/>
              <a:buNone/>
              <a:tabLst/>
              <a:defRPr/>
            </a:pPr>
            <a:r>
              <a:rPr kumimoji="0" lang="en-PH" sz="2800" b="1" i="0" u="none" strike="noStrike" kern="0" cap="none" spc="0" normalizeH="0" baseline="0" noProof="0" dirty="0">
                <a:ln>
                  <a:noFill/>
                </a:ln>
                <a:solidFill>
                  <a:srgbClr val="000000"/>
                </a:solidFill>
                <a:effectLst/>
                <a:uLnTx/>
                <a:uFillTx/>
                <a:latin typeface="Verdana"/>
                <a:ea typeface="Verdana"/>
                <a:cs typeface="Verdana"/>
                <a:sym typeface="Verdana"/>
              </a:rPr>
              <a:t>Policy notes</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are now available in English as well as Tagalog, Ilokano,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Bikol</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Sentral</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Waray, Cebuano, Hiligaynon,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Aklanon</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Kapampangan,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Itawis</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Chavacano</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de Zamboanga,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Meranaw</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 and Bahasa </a:t>
            </a:r>
            <a:r>
              <a:rPr kumimoji="0" lang="en-PH" sz="2800" b="0" i="0" u="none" strike="noStrike" kern="0" cap="none" spc="0" normalizeH="0" baseline="0" noProof="0" dirty="0" err="1">
                <a:ln>
                  <a:noFill/>
                </a:ln>
                <a:solidFill>
                  <a:srgbClr val="000000"/>
                </a:solidFill>
                <a:effectLst/>
                <a:uLnTx/>
                <a:uFillTx/>
                <a:latin typeface="Verdana"/>
                <a:ea typeface="Verdana"/>
                <a:cs typeface="Verdana"/>
                <a:sym typeface="Verdana"/>
              </a:rPr>
              <a:t>Sug</a:t>
            </a:r>
            <a:r>
              <a:rPr kumimoji="0" lang="en-PH" sz="2800" b="0" i="0" u="none" strike="noStrike" kern="0" cap="none" spc="0" normalizeH="0" baseline="0" noProof="0" dirty="0">
                <a:ln>
                  <a:noFill/>
                </a:ln>
                <a:solidFill>
                  <a:srgbClr val="000000"/>
                </a:solidFill>
                <a:effectLst/>
                <a:uLnTx/>
                <a:uFillTx/>
                <a:latin typeface="Verdana"/>
                <a:ea typeface="Verdana"/>
                <a:cs typeface="Verdana"/>
                <a:sym typeface="Verdana"/>
              </a:rPr>
              <a:t>.</a:t>
            </a:r>
            <a:endParaRPr kumimoji="0" sz="2800" b="0" i="0" u="none" strike="noStrike" kern="0" cap="none" spc="0" normalizeH="0" baseline="0" noProof="0" dirty="0">
              <a:ln>
                <a:noFill/>
              </a:ln>
              <a:solidFill>
                <a:srgbClr val="000000"/>
              </a:solidFill>
              <a:effectLst/>
              <a:uLnTx/>
              <a:uFillTx/>
              <a:latin typeface="Verdana"/>
              <a:ea typeface="Verdana"/>
              <a:cs typeface="Verdana"/>
              <a:sym typeface="Verdana"/>
            </a:endParaRPr>
          </a:p>
        </p:txBody>
      </p:sp>
      <p:pic>
        <p:nvPicPr>
          <p:cNvPr id="304" name="Google Shape;304;g889dc49018_0_1063"/>
          <p:cNvPicPr preferRelativeResize="0"/>
          <p:nvPr/>
        </p:nvPicPr>
        <p:blipFill>
          <a:blip r:embed="rId5">
            <a:alphaModFix/>
          </a:blip>
          <a:stretch>
            <a:fillRect/>
          </a:stretch>
        </p:blipFill>
        <p:spPr>
          <a:xfrm>
            <a:off x="1564550" y="573575"/>
            <a:ext cx="4093375" cy="5944964"/>
          </a:xfrm>
          <a:prstGeom prst="rect">
            <a:avLst/>
          </a:prstGeom>
          <a:noFill/>
          <a:ln w="28575" cap="flat" cmpd="sng">
            <a:solidFill>
              <a:schemeClr val="accent6"/>
            </a:solidFill>
            <a:prstDash val="solid"/>
            <a:round/>
            <a:headEnd type="none" w="sm" len="sm"/>
            <a:tailEnd type="none" w="sm" len="sm"/>
          </a:ln>
        </p:spPr>
      </p:pic>
      <p:pic>
        <p:nvPicPr>
          <p:cNvPr id="305" name="Google Shape;305;g889dc49018_0_1063"/>
          <p:cNvPicPr preferRelativeResize="0"/>
          <p:nvPr/>
        </p:nvPicPr>
        <p:blipFill>
          <a:blip r:embed="rId6">
            <a:alphaModFix/>
          </a:blip>
          <a:stretch>
            <a:fillRect/>
          </a:stretch>
        </p:blipFill>
        <p:spPr>
          <a:xfrm>
            <a:off x="2736425" y="1318225"/>
            <a:ext cx="4349097" cy="5582175"/>
          </a:xfrm>
          <a:prstGeom prst="rect">
            <a:avLst/>
          </a:prstGeom>
          <a:noFill/>
          <a:ln w="28575" cap="flat" cmpd="sng">
            <a:solidFill>
              <a:schemeClr val="accent6"/>
            </a:solidFill>
            <a:prstDash val="solid"/>
            <a:round/>
            <a:headEnd type="none" w="sm" len="sm"/>
            <a:tailEnd type="none" w="sm" len="sm"/>
          </a:ln>
        </p:spPr>
      </p:pic>
      <p:sp>
        <p:nvSpPr>
          <p:cNvPr id="306" name="Google Shape;306;g889dc49018_0_1063"/>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Digital financial graph">
            <a:extLst>
              <a:ext uri="{FF2B5EF4-FFF2-40B4-BE49-F238E27FC236}">
                <a16:creationId xmlns:a16="http://schemas.microsoft.com/office/drawing/2014/main" id="{57CECA0B-BFE1-37DA-9947-9DD1A7658349}"/>
              </a:ext>
            </a:extLst>
          </p:cNvPr>
          <p:cNvPicPr>
            <a:picLocks noChangeAspect="1"/>
          </p:cNvPicPr>
          <p:nvPr/>
        </p:nvPicPr>
        <p:blipFill rotWithShape="1">
          <a:blip r:embed="rId2"/>
          <a:srcRect l="25154" r="9868"/>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Title 3">
            <a:extLst>
              <a:ext uri="{FF2B5EF4-FFF2-40B4-BE49-F238E27FC236}">
                <a16:creationId xmlns:a16="http://schemas.microsoft.com/office/drawing/2014/main" id="{048AD0B0-9CCC-0BB8-FEEF-74017C9AE37D}"/>
              </a:ext>
            </a:extLst>
          </p:cNvPr>
          <p:cNvSpPr>
            <a:spLocks noGrp="1"/>
          </p:cNvSpPr>
          <p:nvPr>
            <p:ph type="title"/>
          </p:nvPr>
        </p:nvSpPr>
        <p:spPr>
          <a:xfrm>
            <a:off x="677333" y="609600"/>
            <a:ext cx="3851123" cy="1320800"/>
          </a:xfrm>
        </p:spPr>
        <p:txBody>
          <a:bodyPr>
            <a:normAutofit/>
          </a:bodyPr>
          <a:lstStyle/>
          <a:p>
            <a:r>
              <a:rPr lang="en-PH" dirty="0"/>
              <a:t>Flow of the Presentation</a:t>
            </a:r>
          </a:p>
        </p:txBody>
      </p:sp>
      <p:sp>
        <p:nvSpPr>
          <p:cNvPr id="5" name="Content Placeholder 4">
            <a:extLst>
              <a:ext uri="{FF2B5EF4-FFF2-40B4-BE49-F238E27FC236}">
                <a16:creationId xmlns:a16="http://schemas.microsoft.com/office/drawing/2014/main" id="{48900682-B6DE-D49B-C9D9-28DCCFFD70F4}"/>
              </a:ext>
            </a:extLst>
          </p:cNvPr>
          <p:cNvSpPr>
            <a:spLocks noGrp="1"/>
          </p:cNvSpPr>
          <p:nvPr>
            <p:ph idx="1"/>
          </p:nvPr>
        </p:nvSpPr>
        <p:spPr>
          <a:xfrm>
            <a:off x="677334" y="2160588"/>
            <a:ext cx="4763558" cy="4573085"/>
          </a:xfrm>
        </p:spPr>
        <p:txBody>
          <a:bodyPr>
            <a:normAutofit/>
          </a:bodyPr>
          <a:lstStyle/>
          <a:p>
            <a:r>
              <a:rPr lang="en-PH" dirty="0"/>
              <a:t>A Typical Data Science/Analytics Workflow</a:t>
            </a:r>
          </a:p>
          <a:p>
            <a:r>
              <a:rPr lang="en-PH" dirty="0"/>
              <a:t>Membership to Data-Driven Teams</a:t>
            </a:r>
          </a:p>
          <a:p>
            <a:r>
              <a:rPr lang="en-PH" dirty="0"/>
              <a:t>Example Projects</a:t>
            </a:r>
          </a:p>
          <a:p>
            <a:r>
              <a:rPr lang="en-PH" dirty="0"/>
              <a:t>Demonstrating the Workflow with a Team using Example Projects</a:t>
            </a:r>
          </a:p>
          <a:p>
            <a:r>
              <a:rPr lang="en-PH" dirty="0"/>
              <a:t>Closing Remarks</a:t>
            </a:r>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H"/>
          </a:p>
        </p:txBody>
      </p:sp>
    </p:spTree>
    <p:extLst>
      <p:ext uri="{BB962C8B-B14F-4D97-AF65-F5344CB8AC3E}">
        <p14:creationId xmlns:p14="http://schemas.microsoft.com/office/powerpoint/2010/main" val="411685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g889dc49018_0_1047"/>
          <p:cNvPicPr preferRelativeResize="0"/>
          <p:nvPr/>
        </p:nvPicPr>
        <p:blipFill>
          <a:blip r:embed="rId3">
            <a:alphaModFix/>
          </a:blip>
          <a:stretch>
            <a:fillRect/>
          </a:stretch>
        </p:blipFill>
        <p:spPr>
          <a:xfrm>
            <a:off x="10787625" y="6082775"/>
            <a:ext cx="1290875" cy="647775"/>
          </a:xfrm>
          <a:prstGeom prst="rect">
            <a:avLst/>
          </a:prstGeom>
          <a:noFill/>
          <a:ln>
            <a:noFill/>
          </a:ln>
        </p:spPr>
      </p:pic>
      <p:sp>
        <p:nvSpPr>
          <p:cNvPr id="312" name="Google Shape;312;g889dc49018_0_1047"/>
          <p:cNvSpPr/>
          <p:nvPr/>
        </p:nvSpPr>
        <p:spPr>
          <a:xfrm>
            <a:off x="7399051" y="136675"/>
            <a:ext cx="5240400" cy="1315500"/>
          </a:xfrm>
          <a:prstGeom prst="roundRect">
            <a:avLst>
              <a:gd name="adj" fmla="val 50000"/>
            </a:avLst>
          </a:prstGeom>
          <a:solidFill>
            <a:srgbClr val="93C47D"/>
          </a:solidFill>
          <a:ln>
            <a:noFill/>
          </a:ln>
        </p:spPr>
        <p:txBody>
          <a:bodyPr spcFirstLastPara="1" wrap="square" lIns="121900" tIns="121900" rIns="121900" bIns="121900" anchor="ctr" anchorCtr="0">
            <a:noAutofit/>
          </a:bodyPr>
          <a:lstStyle/>
          <a:p>
            <a:pPr marL="0" marR="470865"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3800" b="1" i="0" u="none" strike="noStrike" kern="0" cap="none" spc="0" normalizeH="0" baseline="0" noProof="0">
                <a:ln>
                  <a:noFill/>
                </a:ln>
                <a:solidFill>
                  <a:srgbClr val="000000"/>
                </a:solidFill>
                <a:effectLst/>
                <a:uLnTx/>
                <a:uFillTx/>
                <a:latin typeface="Arial"/>
                <a:ea typeface="+mn-ea"/>
                <a:cs typeface="Arial"/>
                <a:sym typeface="Arial"/>
              </a:rPr>
              <a:t>COVID-19 Threshold Model</a:t>
            </a:r>
            <a:endParaRPr kumimoji="0" sz="3800" b="1"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3" name="Google Shape;313;g889dc49018_0_1047"/>
          <p:cNvSpPr txBox="1"/>
          <p:nvPr/>
        </p:nvSpPr>
        <p:spPr>
          <a:xfrm>
            <a:off x="6783100" y="1895475"/>
            <a:ext cx="5347800" cy="3526800"/>
          </a:xfrm>
          <a:prstGeom prst="rect">
            <a:avLst/>
          </a:prstGeom>
          <a:noFill/>
          <a:ln>
            <a:noFill/>
          </a:ln>
        </p:spPr>
        <p:txBody>
          <a:bodyPr spcFirstLastPara="1" wrap="square" lIns="91425" tIns="45700" rIns="91425" bIns="45700" anchor="ctr" anchorCtr="0">
            <a:noAutofit/>
          </a:bodyPr>
          <a:lstStyle/>
          <a:p>
            <a:pPr marL="0" marR="0" lvl="0" indent="0" algn="just" defTabSz="914400" rtl="0" eaLnBrk="1" fontAlgn="auto" latinLnBrk="0" hangingPunct="1">
              <a:lnSpc>
                <a:spcPct val="90000"/>
              </a:lnSpc>
              <a:spcBef>
                <a:spcPts val="1000"/>
              </a:spcBef>
              <a:spcAft>
                <a:spcPts val="0"/>
              </a:spcAft>
              <a:buClr>
                <a:srgbClr val="000000"/>
              </a:buClr>
              <a:buSzPts val="3200"/>
              <a:buFont typeface="Arial"/>
              <a:buNone/>
              <a:tabLst/>
              <a:defRPr/>
            </a:pPr>
            <a:r>
              <a:rPr kumimoji="0" lang="en-PH" sz="2800" b="0" i="0" u="none" strike="noStrike" kern="0" cap="none" spc="0" normalizeH="0" baseline="0" noProof="0">
                <a:ln>
                  <a:noFill/>
                </a:ln>
                <a:solidFill>
                  <a:srgbClr val="000000"/>
                </a:solidFill>
                <a:effectLst/>
                <a:uLnTx/>
                <a:uFillTx/>
                <a:latin typeface="Verdana"/>
                <a:ea typeface="Verdana"/>
                <a:cs typeface="Verdana"/>
                <a:sym typeface="Verdana"/>
              </a:rPr>
              <a:t>The response team has drafted a number of </a:t>
            </a:r>
            <a:r>
              <a:rPr kumimoji="0" lang="en-PH" sz="2800" b="1" i="0" u="none" strike="noStrike" kern="0" cap="none" spc="0" normalizeH="0" baseline="0" noProof="0">
                <a:ln>
                  <a:noFill/>
                </a:ln>
                <a:solidFill>
                  <a:srgbClr val="000000"/>
                </a:solidFill>
                <a:effectLst/>
                <a:uLnTx/>
                <a:uFillTx/>
                <a:latin typeface="Verdana"/>
                <a:ea typeface="Verdana"/>
                <a:cs typeface="Verdana"/>
                <a:sym typeface="Verdana"/>
              </a:rPr>
              <a:t>policy notes</a:t>
            </a:r>
            <a:r>
              <a:rPr kumimoji="0" lang="en-PH" sz="2800" b="0" i="0" u="none" strike="noStrike" kern="0" cap="none" spc="0" normalizeH="0" baseline="0" noProof="0">
                <a:ln>
                  <a:noFill/>
                </a:ln>
                <a:solidFill>
                  <a:srgbClr val="000000"/>
                </a:solidFill>
                <a:effectLst/>
                <a:uLnTx/>
                <a:uFillTx/>
                <a:latin typeface="Verdana"/>
                <a:ea typeface="Verdana"/>
                <a:cs typeface="Verdana"/>
                <a:sym typeface="Verdana"/>
              </a:rPr>
              <a:t> based on the results of their studies, including recommendations for a graduated activation of the ECQ that depends on the level of risk per area.</a:t>
            </a:r>
            <a:endParaRPr kumimoji="0" sz="2800" b="0" i="0" u="none" strike="noStrike" kern="0" cap="none" spc="0" normalizeH="0" baseline="0" noProof="0">
              <a:ln>
                <a:noFill/>
              </a:ln>
              <a:solidFill>
                <a:srgbClr val="000000"/>
              </a:solidFill>
              <a:effectLst/>
              <a:uLnTx/>
              <a:uFillTx/>
              <a:latin typeface="Verdana"/>
              <a:ea typeface="Verdana"/>
              <a:cs typeface="Verdana"/>
              <a:sym typeface="Verdana"/>
            </a:endParaRPr>
          </a:p>
        </p:txBody>
      </p:sp>
      <p:pic>
        <p:nvPicPr>
          <p:cNvPr id="314" name="Google Shape;314;g889dc49018_0_1047"/>
          <p:cNvPicPr preferRelativeResize="0"/>
          <p:nvPr/>
        </p:nvPicPr>
        <p:blipFill>
          <a:blip r:embed="rId4">
            <a:alphaModFix/>
          </a:blip>
          <a:stretch>
            <a:fillRect/>
          </a:stretch>
        </p:blipFill>
        <p:spPr>
          <a:xfrm>
            <a:off x="124325" y="136675"/>
            <a:ext cx="6283499" cy="3526784"/>
          </a:xfrm>
          <a:prstGeom prst="rect">
            <a:avLst/>
          </a:prstGeom>
          <a:noFill/>
          <a:ln w="28575" cap="flat" cmpd="sng">
            <a:solidFill>
              <a:schemeClr val="accent6"/>
            </a:solidFill>
            <a:prstDash val="solid"/>
            <a:round/>
            <a:headEnd type="none" w="sm" len="sm"/>
            <a:tailEnd type="none" w="sm" len="sm"/>
          </a:ln>
        </p:spPr>
      </p:pic>
      <p:pic>
        <p:nvPicPr>
          <p:cNvPr id="315" name="Google Shape;315;g889dc49018_0_1047"/>
          <p:cNvPicPr preferRelativeResize="0"/>
          <p:nvPr/>
        </p:nvPicPr>
        <p:blipFill>
          <a:blip r:embed="rId5">
            <a:alphaModFix/>
          </a:blip>
          <a:stretch>
            <a:fillRect/>
          </a:stretch>
        </p:blipFill>
        <p:spPr>
          <a:xfrm>
            <a:off x="751425" y="3435216"/>
            <a:ext cx="5879275" cy="3295325"/>
          </a:xfrm>
          <a:prstGeom prst="rect">
            <a:avLst/>
          </a:prstGeom>
          <a:noFill/>
          <a:ln w="28575" cap="flat" cmpd="sng">
            <a:solidFill>
              <a:schemeClr val="accent6"/>
            </a:solidFill>
            <a:prstDash val="solid"/>
            <a:round/>
            <a:headEnd type="none" w="sm" len="sm"/>
            <a:tailEnd type="none" w="sm" len="sm"/>
          </a:ln>
        </p:spPr>
      </p:pic>
      <p:sp>
        <p:nvSpPr>
          <p:cNvPr id="316" name="Google Shape;316;g889dc49018_0_1047"/>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20</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889dc49018_0_991"/>
          <p:cNvSpPr txBox="1"/>
          <p:nvPr/>
        </p:nvSpPr>
        <p:spPr>
          <a:xfrm>
            <a:off x="313275" y="1868500"/>
            <a:ext cx="4176300" cy="3949800"/>
          </a:xfrm>
          <a:prstGeom prst="rect">
            <a:avLst/>
          </a:prstGeom>
          <a:noFill/>
          <a:ln>
            <a:noFill/>
          </a:ln>
        </p:spPr>
        <p:txBody>
          <a:bodyPr spcFirstLastPara="1" wrap="square" lIns="91425" tIns="45700" rIns="91425" bIns="45700" anchor="ctr" anchorCtr="0">
            <a:noAutofit/>
          </a:bodyPr>
          <a:lstStyle/>
          <a:p>
            <a:pPr marL="0" marR="0" lvl="0" indent="0" algn="just" defTabSz="914400" rtl="0" eaLnBrk="1" fontAlgn="auto" latinLnBrk="0" hangingPunct="1">
              <a:lnSpc>
                <a:spcPct val="90000"/>
              </a:lnSpc>
              <a:spcBef>
                <a:spcPts val="1000"/>
              </a:spcBef>
              <a:spcAft>
                <a:spcPts val="0"/>
              </a:spcAft>
              <a:buClr>
                <a:srgbClr val="000000"/>
              </a:buClr>
              <a:buSzPts val="3200"/>
              <a:buFont typeface="Arial"/>
              <a:buNone/>
              <a:tabLst/>
              <a:defRPr/>
            </a:pPr>
            <a:r>
              <a:rPr kumimoji="0" lang="en-PH" sz="2200" b="0" i="0" u="none" strike="noStrike" kern="0" cap="none" spc="0" normalizeH="0" baseline="0" noProof="0">
                <a:ln>
                  <a:noFill/>
                </a:ln>
                <a:solidFill>
                  <a:srgbClr val="000000"/>
                </a:solidFill>
                <a:effectLst/>
                <a:uLnTx/>
                <a:uFillTx/>
                <a:latin typeface="Verdana"/>
                <a:ea typeface="Verdana"/>
                <a:cs typeface="Verdana"/>
                <a:sym typeface="Verdana"/>
              </a:rPr>
              <a:t>Team members have also </a:t>
            </a:r>
            <a:r>
              <a:rPr kumimoji="0" lang="en-PH" sz="2200" b="1" i="0" u="none" strike="noStrike" kern="0" cap="none" spc="0" normalizeH="0" baseline="0" noProof="0">
                <a:ln>
                  <a:noFill/>
                </a:ln>
                <a:solidFill>
                  <a:srgbClr val="000000"/>
                </a:solidFill>
                <a:effectLst/>
                <a:uLnTx/>
                <a:uFillTx/>
                <a:latin typeface="Verdana"/>
                <a:ea typeface="Verdana"/>
                <a:cs typeface="Verdana"/>
                <a:sym typeface="Verdana"/>
              </a:rPr>
              <a:t>given presentations to the President and the Inter-Agency Task Force on Emerging Infectious Disease (IATF)</a:t>
            </a:r>
            <a:r>
              <a:rPr kumimoji="0" lang="en-PH" sz="2200" b="0" i="0" u="none" strike="noStrike" kern="0" cap="none" spc="0" normalizeH="0" baseline="0" noProof="0">
                <a:ln>
                  <a:noFill/>
                </a:ln>
                <a:solidFill>
                  <a:srgbClr val="000000"/>
                </a:solidFill>
                <a:effectLst/>
                <a:uLnTx/>
                <a:uFillTx/>
                <a:latin typeface="Verdana"/>
                <a:ea typeface="Verdana"/>
                <a:cs typeface="Verdana"/>
                <a:sym typeface="Verdana"/>
              </a:rPr>
              <a:t>. Given their highly specialized competencies, members have been called to join the IATF Technical Working Group on Anticipatory and Forward Planning.</a:t>
            </a:r>
            <a:endParaRPr kumimoji="0" sz="2200" b="0" i="0" u="none" strike="noStrike" kern="0" cap="none" spc="0" normalizeH="0" baseline="0" noProof="0">
              <a:ln>
                <a:noFill/>
              </a:ln>
              <a:solidFill>
                <a:srgbClr val="000000"/>
              </a:solidFill>
              <a:effectLst/>
              <a:uLnTx/>
              <a:uFillTx/>
              <a:latin typeface="Verdana"/>
              <a:ea typeface="Verdana"/>
              <a:cs typeface="Verdana"/>
              <a:sym typeface="Verdana"/>
            </a:endParaRPr>
          </a:p>
        </p:txBody>
      </p:sp>
      <p:pic>
        <p:nvPicPr>
          <p:cNvPr id="322" name="Google Shape;322;g889dc49018_0_991"/>
          <p:cNvPicPr preferRelativeResize="0"/>
          <p:nvPr/>
        </p:nvPicPr>
        <p:blipFill>
          <a:blip r:embed="rId3">
            <a:alphaModFix/>
          </a:blip>
          <a:stretch>
            <a:fillRect/>
          </a:stretch>
        </p:blipFill>
        <p:spPr>
          <a:xfrm>
            <a:off x="4758525" y="2151800"/>
            <a:ext cx="6974949" cy="3949675"/>
          </a:xfrm>
          <a:prstGeom prst="rect">
            <a:avLst/>
          </a:prstGeom>
          <a:noFill/>
          <a:ln w="28575" cap="flat" cmpd="sng">
            <a:solidFill>
              <a:schemeClr val="accent6"/>
            </a:solidFill>
            <a:prstDash val="solid"/>
            <a:round/>
            <a:headEnd type="none" w="sm" len="sm"/>
            <a:tailEnd type="none" w="sm" len="sm"/>
          </a:ln>
        </p:spPr>
      </p:pic>
      <p:sp>
        <p:nvSpPr>
          <p:cNvPr id="323" name="Google Shape;323;g889dc49018_0_991"/>
          <p:cNvSpPr/>
          <p:nvPr/>
        </p:nvSpPr>
        <p:spPr>
          <a:xfrm>
            <a:off x="-640700" y="339200"/>
            <a:ext cx="7377300" cy="1431000"/>
          </a:xfrm>
          <a:prstGeom prst="roundRect">
            <a:avLst>
              <a:gd name="adj" fmla="val 50000"/>
            </a:avLst>
          </a:prstGeom>
          <a:solidFill>
            <a:srgbClr val="93C47D"/>
          </a:solidFill>
          <a:ln>
            <a:noFill/>
          </a:ln>
        </p:spPr>
        <p:txBody>
          <a:bodyPr spcFirstLastPara="1" wrap="square" lIns="121900" tIns="121900" rIns="121900" bIns="121900" anchor="ctr" anchorCtr="0">
            <a:noAutofit/>
          </a:bodyPr>
          <a:lstStyle/>
          <a:p>
            <a:pPr marL="6300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3800" b="1" i="0" u="none" strike="noStrike" kern="0" cap="none" spc="0" normalizeH="0" baseline="0" noProof="0">
                <a:ln>
                  <a:noFill/>
                </a:ln>
                <a:solidFill>
                  <a:srgbClr val="000000"/>
                </a:solidFill>
                <a:effectLst/>
                <a:uLnTx/>
                <a:uFillTx/>
                <a:latin typeface="Arial"/>
                <a:ea typeface="+mn-ea"/>
                <a:cs typeface="Arial"/>
                <a:sym typeface="Arial"/>
              </a:rPr>
              <a:t>Working with the national government</a:t>
            </a:r>
            <a:endParaRPr kumimoji="0" sz="3800" b="1"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24" name="Google Shape;324;g889dc49018_0_991"/>
          <p:cNvPicPr preferRelativeResize="0"/>
          <p:nvPr/>
        </p:nvPicPr>
        <p:blipFill>
          <a:blip r:embed="rId4">
            <a:alphaModFix/>
          </a:blip>
          <a:stretch>
            <a:fillRect/>
          </a:stretch>
        </p:blipFill>
        <p:spPr>
          <a:xfrm>
            <a:off x="124325" y="6082775"/>
            <a:ext cx="1290875" cy="647775"/>
          </a:xfrm>
          <a:prstGeom prst="rect">
            <a:avLst/>
          </a:prstGeom>
          <a:noFill/>
          <a:ln>
            <a:noFill/>
          </a:ln>
        </p:spPr>
      </p:pic>
      <p:sp>
        <p:nvSpPr>
          <p:cNvPr id="325" name="Google Shape;325;g889dc49018_0_991"/>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889dc49018_0_1085"/>
          <p:cNvSpPr/>
          <p:nvPr/>
        </p:nvSpPr>
        <p:spPr>
          <a:xfrm>
            <a:off x="-608899" y="296775"/>
            <a:ext cx="4874700" cy="1326300"/>
          </a:xfrm>
          <a:prstGeom prst="roundRect">
            <a:avLst>
              <a:gd name="adj" fmla="val 50000"/>
            </a:avLst>
          </a:prstGeom>
          <a:solidFill>
            <a:srgbClr val="93C47D"/>
          </a:solidFill>
          <a:ln>
            <a:noFill/>
          </a:ln>
        </p:spPr>
        <p:txBody>
          <a:bodyPr spcFirstLastPara="1" wrap="square" lIns="121900" tIns="121900" rIns="121900" bIns="121900" anchor="ctr" anchorCtr="0">
            <a:noAutofit/>
          </a:bodyPr>
          <a:lstStyle/>
          <a:p>
            <a:pPr marL="63000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PH" sz="3800" b="1" i="0" u="none" strike="noStrike" kern="0" cap="none" spc="0" normalizeH="0" baseline="0" noProof="0">
                <a:ln>
                  <a:noFill/>
                </a:ln>
                <a:solidFill>
                  <a:srgbClr val="000000"/>
                </a:solidFill>
                <a:effectLst/>
                <a:uLnTx/>
                <a:uFillTx/>
                <a:latin typeface="Arial"/>
                <a:ea typeface="+mn-ea"/>
                <a:cs typeface="Arial"/>
                <a:sym typeface="Arial"/>
              </a:rPr>
              <a:t>Coordination with the LGUs</a:t>
            </a:r>
            <a:endParaRPr kumimoji="0" sz="3800" b="1"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31" name="Google Shape;331;g889dc49018_0_1085"/>
          <p:cNvPicPr preferRelativeResize="0"/>
          <p:nvPr/>
        </p:nvPicPr>
        <p:blipFill>
          <a:blip r:embed="rId3">
            <a:alphaModFix/>
          </a:blip>
          <a:stretch>
            <a:fillRect/>
          </a:stretch>
        </p:blipFill>
        <p:spPr>
          <a:xfrm>
            <a:off x="6995951" y="152400"/>
            <a:ext cx="4723765" cy="6553200"/>
          </a:xfrm>
          <a:prstGeom prst="rect">
            <a:avLst/>
          </a:prstGeom>
          <a:noFill/>
          <a:ln w="28575" cap="flat" cmpd="sng">
            <a:solidFill>
              <a:schemeClr val="accent6"/>
            </a:solidFill>
            <a:prstDash val="solid"/>
            <a:round/>
            <a:headEnd type="none" w="sm" len="sm"/>
            <a:tailEnd type="none" w="sm" len="sm"/>
          </a:ln>
        </p:spPr>
      </p:pic>
      <p:pic>
        <p:nvPicPr>
          <p:cNvPr id="332" name="Google Shape;332;g889dc49018_0_1085"/>
          <p:cNvPicPr preferRelativeResize="0"/>
          <p:nvPr/>
        </p:nvPicPr>
        <p:blipFill>
          <a:blip r:embed="rId4">
            <a:alphaModFix/>
          </a:blip>
          <a:stretch>
            <a:fillRect/>
          </a:stretch>
        </p:blipFill>
        <p:spPr>
          <a:xfrm>
            <a:off x="110000" y="1987475"/>
            <a:ext cx="6809751" cy="4443823"/>
          </a:xfrm>
          <a:prstGeom prst="rect">
            <a:avLst/>
          </a:prstGeom>
          <a:noFill/>
          <a:ln w="28575" cap="flat" cmpd="sng">
            <a:solidFill>
              <a:schemeClr val="accent6"/>
            </a:solidFill>
            <a:prstDash val="solid"/>
            <a:round/>
            <a:headEnd type="none" w="sm" len="sm"/>
            <a:tailEnd type="none" w="sm" len="sm"/>
          </a:ln>
        </p:spPr>
      </p:pic>
      <p:pic>
        <p:nvPicPr>
          <p:cNvPr id="333" name="Google Shape;333;g889dc49018_0_1085"/>
          <p:cNvPicPr preferRelativeResize="0"/>
          <p:nvPr/>
        </p:nvPicPr>
        <p:blipFill>
          <a:blip r:embed="rId5">
            <a:alphaModFix/>
          </a:blip>
          <a:stretch>
            <a:fillRect/>
          </a:stretch>
        </p:blipFill>
        <p:spPr>
          <a:xfrm>
            <a:off x="124325" y="6082775"/>
            <a:ext cx="1290875" cy="647775"/>
          </a:xfrm>
          <a:prstGeom prst="rect">
            <a:avLst/>
          </a:prstGeom>
          <a:noFill/>
          <a:ln>
            <a:noFill/>
          </a:ln>
        </p:spPr>
      </p:pic>
      <p:sp>
        <p:nvSpPr>
          <p:cNvPr id="334" name="Google Shape;334;g889dc49018_0_1085"/>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g889dc49018_0_1093"/>
          <p:cNvPicPr preferRelativeResize="0"/>
          <p:nvPr/>
        </p:nvPicPr>
        <p:blipFill>
          <a:blip r:embed="rId3">
            <a:alphaModFix/>
          </a:blip>
          <a:stretch>
            <a:fillRect/>
          </a:stretch>
        </p:blipFill>
        <p:spPr>
          <a:xfrm>
            <a:off x="124325" y="6082775"/>
            <a:ext cx="1290875" cy="647775"/>
          </a:xfrm>
          <a:prstGeom prst="rect">
            <a:avLst/>
          </a:prstGeom>
          <a:noFill/>
          <a:ln>
            <a:noFill/>
          </a:ln>
        </p:spPr>
      </p:pic>
      <p:pic>
        <p:nvPicPr>
          <p:cNvPr id="340" name="Google Shape;340;g889dc49018_0_1093"/>
          <p:cNvPicPr preferRelativeResize="0"/>
          <p:nvPr/>
        </p:nvPicPr>
        <p:blipFill>
          <a:blip r:embed="rId3">
            <a:alphaModFix/>
          </a:blip>
          <a:stretch>
            <a:fillRect/>
          </a:stretch>
        </p:blipFill>
        <p:spPr>
          <a:xfrm>
            <a:off x="124325" y="6082775"/>
            <a:ext cx="1290875" cy="647775"/>
          </a:xfrm>
          <a:prstGeom prst="rect">
            <a:avLst/>
          </a:prstGeom>
          <a:noFill/>
          <a:ln>
            <a:noFill/>
          </a:ln>
        </p:spPr>
      </p:pic>
      <p:pic>
        <p:nvPicPr>
          <p:cNvPr id="341" name="Google Shape;341;g889dc49018_0_1093"/>
          <p:cNvPicPr preferRelativeResize="0"/>
          <p:nvPr/>
        </p:nvPicPr>
        <p:blipFill>
          <a:blip r:embed="rId3">
            <a:alphaModFix/>
          </a:blip>
          <a:stretch>
            <a:fillRect/>
          </a:stretch>
        </p:blipFill>
        <p:spPr>
          <a:xfrm>
            <a:off x="124325" y="6082775"/>
            <a:ext cx="1290875" cy="647775"/>
          </a:xfrm>
          <a:prstGeom prst="rect">
            <a:avLst/>
          </a:prstGeom>
          <a:noFill/>
          <a:ln>
            <a:noFill/>
          </a:ln>
        </p:spPr>
      </p:pic>
      <p:sp>
        <p:nvSpPr>
          <p:cNvPr id="342" name="Google Shape;342;g889dc49018_0_1093"/>
          <p:cNvSpPr txBox="1"/>
          <p:nvPr/>
        </p:nvSpPr>
        <p:spPr>
          <a:xfrm>
            <a:off x="672300" y="1665600"/>
            <a:ext cx="5841900" cy="3526800"/>
          </a:xfrm>
          <a:prstGeom prst="rect">
            <a:avLst/>
          </a:prstGeom>
          <a:noFill/>
          <a:ln>
            <a:noFill/>
          </a:ln>
        </p:spPr>
        <p:txBody>
          <a:bodyPr spcFirstLastPara="1" wrap="square" lIns="91425" tIns="45700" rIns="91425" bIns="45700" anchor="ctr" anchorCtr="0">
            <a:noAutofit/>
          </a:bodyPr>
          <a:lstStyle/>
          <a:p>
            <a:pPr marL="0" marR="0" lvl="0" indent="0" algn="just" defTabSz="914400" rtl="0" eaLnBrk="1" fontAlgn="auto" latinLnBrk="0" hangingPunct="1">
              <a:lnSpc>
                <a:spcPct val="90000"/>
              </a:lnSpc>
              <a:spcBef>
                <a:spcPts val="1000"/>
              </a:spcBef>
              <a:spcAft>
                <a:spcPts val="0"/>
              </a:spcAft>
              <a:buClr>
                <a:srgbClr val="000000"/>
              </a:buClr>
              <a:buSzPts val="1100"/>
              <a:buFont typeface="Arial"/>
              <a:buNone/>
              <a:tabLst/>
              <a:defRPr/>
            </a:pPr>
            <a:r>
              <a:rPr kumimoji="0" lang="en-PH" sz="2300" b="0" i="0" u="none" strike="noStrike" kern="0" cap="none" spc="0" normalizeH="0" baseline="0" noProof="0">
                <a:ln>
                  <a:noFill/>
                </a:ln>
                <a:solidFill>
                  <a:srgbClr val="000000"/>
                </a:solidFill>
                <a:effectLst/>
                <a:uLnTx/>
                <a:uFillTx/>
                <a:latin typeface="Verdana"/>
                <a:ea typeface="Verdana"/>
                <a:cs typeface="Verdana"/>
                <a:sym typeface="Verdana"/>
              </a:rPr>
              <a:t>Aside from working with national and local government units, the UP response team has been collaborating with academics from the National University of Singapore, University of California Davis and University College London as well as local academic institutions.</a:t>
            </a:r>
            <a:endParaRPr kumimoji="0" sz="2300" b="0" i="0" u="none" strike="noStrike" kern="0" cap="none" spc="0" normalizeH="0" baseline="0" noProof="0">
              <a:ln>
                <a:noFill/>
              </a:ln>
              <a:solidFill>
                <a:srgbClr val="000000"/>
              </a:solidFill>
              <a:effectLst/>
              <a:uLnTx/>
              <a:uFillTx/>
              <a:latin typeface="Verdana"/>
              <a:ea typeface="Verdana"/>
              <a:cs typeface="Verdana"/>
              <a:sym typeface="Verdana"/>
            </a:endParaRPr>
          </a:p>
          <a:p>
            <a:pPr marL="0" marR="0" lvl="0" indent="0" algn="just" defTabSz="914400" rtl="0" eaLnBrk="1" fontAlgn="auto" latinLnBrk="0" hangingPunct="1">
              <a:lnSpc>
                <a:spcPct val="90000"/>
              </a:lnSpc>
              <a:spcBef>
                <a:spcPts val="1000"/>
              </a:spcBef>
              <a:spcAft>
                <a:spcPts val="0"/>
              </a:spcAft>
              <a:buClr>
                <a:srgbClr val="000000"/>
              </a:buClr>
              <a:buSzPts val="1100"/>
              <a:buFont typeface="Arial"/>
              <a:buNone/>
              <a:tabLst/>
              <a:defRPr/>
            </a:pPr>
            <a:endParaRPr kumimoji="0" sz="2300" b="0" i="0" u="none" strike="noStrike" kern="0" cap="none" spc="0" normalizeH="0" baseline="0" noProof="0">
              <a:ln>
                <a:noFill/>
              </a:ln>
              <a:solidFill>
                <a:srgbClr val="000000"/>
              </a:solidFill>
              <a:effectLst/>
              <a:uLnTx/>
              <a:uFillTx/>
              <a:latin typeface="Verdana"/>
              <a:ea typeface="Verdana"/>
              <a:cs typeface="Verdana"/>
              <a:sym typeface="Verdana"/>
            </a:endParaRPr>
          </a:p>
          <a:p>
            <a:pPr marL="0" marR="0" lvl="0" indent="0" algn="just" defTabSz="914400" rtl="0" eaLnBrk="1" fontAlgn="auto" latinLnBrk="0" hangingPunct="1">
              <a:lnSpc>
                <a:spcPct val="90000"/>
              </a:lnSpc>
              <a:spcBef>
                <a:spcPts val="1000"/>
              </a:spcBef>
              <a:spcAft>
                <a:spcPts val="0"/>
              </a:spcAft>
              <a:buClr>
                <a:srgbClr val="000000"/>
              </a:buClr>
              <a:buSzPts val="1100"/>
              <a:buFont typeface="Arial"/>
              <a:buNone/>
              <a:tabLst/>
              <a:defRPr/>
            </a:pPr>
            <a:r>
              <a:rPr kumimoji="0" lang="en-PH" sz="2300" b="0" i="0" u="none" strike="noStrike" kern="0" cap="none" spc="0" normalizeH="0" baseline="0" noProof="0">
                <a:ln>
                  <a:noFill/>
                </a:ln>
                <a:solidFill>
                  <a:srgbClr val="000000"/>
                </a:solidFill>
                <a:effectLst/>
                <a:uLnTx/>
                <a:uFillTx/>
                <a:latin typeface="Verdana"/>
                <a:ea typeface="Verdana"/>
                <a:cs typeface="Verdana"/>
                <a:sym typeface="Verdana"/>
              </a:rPr>
              <a:t>On the international front, the team has joined the Forecast-based Warning, Analysis and Response Network (FOREWARN), an organization of academics, scientists and humanitarian workers. </a:t>
            </a:r>
            <a:endParaRPr kumimoji="0" sz="2300" b="0" i="0" u="none" strike="noStrike" kern="0" cap="none" spc="0" normalizeH="0" baseline="0" noProof="0">
              <a:ln>
                <a:noFill/>
              </a:ln>
              <a:solidFill>
                <a:srgbClr val="000000"/>
              </a:solidFill>
              <a:effectLst/>
              <a:uLnTx/>
              <a:uFillTx/>
              <a:latin typeface="Verdana"/>
              <a:ea typeface="Verdana"/>
              <a:cs typeface="Verdana"/>
              <a:sym typeface="Verdana"/>
            </a:endParaRPr>
          </a:p>
          <a:p>
            <a:pPr marL="0" marR="0" lvl="0" indent="0" algn="just" defTabSz="914400" rtl="0" eaLnBrk="1" fontAlgn="auto" latinLnBrk="0" hangingPunct="1">
              <a:lnSpc>
                <a:spcPct val="90000"/>
              </a:lnSpc>
              <a:spcBef>
                <a:spcPts val="1000"/>
              </a:spcBef>
              <a:spcAft>
                <a:spcPts val="0"/>
              </a:spcAft>
              <a:buClr>
                <a:srgbClr val="000000"/>
              </a:buClr>
              <a:buSzPts val="3200"/>
              <a:buFont typeface="Arial"/>
              <a:buNone/>
              <a:tabLst/>
              <a:defRPr/>
            </a:pPr>
            <a:endParaRPr kumimoji="0" sz="2300" b="0" i="0" u="none" strike="noStrike" kern="0" cap="none" spc="0" normalizeH="0" baseline="0" noProof="0">
              <a:ln>
                <a:noFill/>
              </a:ln>
              <a:solidFill>
                <a:srgbClr val="000000"/>
              </a:solidFill>
              <a:effectLst/>
              <a:uLnTx/>
              <a:uFillTx/>
              <a:latin typeface="Verdana"/>
              <a:ea typeface="Verdana"/>
              <a:cs typeface="Verdana"/>
              <a:sym typeface="Verdana"/>
            </a:endParaRPr>
          </a:p>
        </p:txBody>
      </p:sp>
      <p:pic>
        <p:nvPicPr>
          <p:cNvPr id="343" name="Google Shape;343;g889dc49018_0_1093"/>
          <p:cNvPicPr preferRelativeResize="0"/>
          <p:nvPr/>
        </p:nvPicPr>
        <p:blipFill>
          <a:blip r:embed="rId4">
            <a:alphaModFix/>
          </a:blip>
          <a:stretch>
            <a:fillRect/>
          </a:stretch>
        </p:blipFill>
        <p:spPr>
          <a:xfrm>
            <a:off x="7298525" y="2705788"/>
            <a:ext cx="4462425" cy="1141626"/>
          </a:xfrm>
          <a:prstGeom prst="rect">
            <a:avLst/>
          </a:prstGeom>
          <a:noFill/>
          <a:ln>
            <a:noFill/>
          </a:ln>
        </p:spPr>
      </p:pic>
      <p:pic>
        <p:nvPicPr>
          <p:cNvPr id="344" name="Google Shape;344;g889dc49018_0_1093"/>
          <p:cNvPicPr preferRelativeResize="0"/>
          <p:nvPr/>
        </p:nvPicPr>
        <p:blipFill rotWithShape="1">
          <a:blip r:embed="rId5">
            <a:alphaModFix/>
          </a:blip>
          <a:srcRect l="35629"/>
          <a:stretch/>
        </p:blipFill>
        <p:spPr>
          <a:xfrm>
            <a:off x="7580950" y="522625"/>
            <a:ext cx="3458549" cy="2149200"/>
          </a:xfrm>
          <a:prstGeom prst="rect">
            <a:avLst/>
          </a:prstGeom>
          <a:noFill/>
          <a:ln>
            <a:noFill/>
          </a:ln>
        </p:spPr>
      </p:pic>
      <p:pic>
        <p:nvPicPr>
          <p:cNvPr id="345" name="Google Shape;345;g889dc49018_0_1093"/>
          <p:cNvPicPr preferRelativeResize="0"/>
          <p:nvPr/>
        </p:nvPicPr>
        <p:blipFill>
          <a:blip r:embed="rId6">
            <a:alphaModFix/>
          </a:blip>
          <a:stretch>
            <a:fillRect/>
          </a:stretch>
        </p:blipFill>
        <p:spPr>
          <a:xfrm>
            <a:off x="7630225" y="4444750"/>
            <a:ext cx="3727926" cy="1093525"/>
          </a:xfrm>
          <a:prstGeom prst="rect">
            <a:avLst/>
          </a:prstGeom>
          <a:noFill/>
          <a:ln>
            <a:noFill/>
          </a:ln>
        </p:spPr>
      </p:pic>
      <p:sp>
        <p:nvSpPr>
          <p:cNvPr id="346" name="Google Shape;346;g889dc49018_0_1093"/>
          <p:cNvSpPr txBox="1">
            <a:spLocks noGrp="1"/>
          </p:cNvSpPr>
          <p:nvPr>
            <p:ph type="sldNum" sz="quarter" idx="12"/>
          </p:nvPr>
        </p:nvSpPr>
        <p:spPr>
          <a:xfrm>
            <a:off x="8610600" y="6356350"/>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PH" sz="1200" b="0" i="0" u="none" strike="noStrike" kern="0" cap="none" spc="0" normalizeH="0" baseline="0" noProof="0">
                <a:ln>
                  <a:noFill/>
                </a:ln>
                <a:solidFill>
                  <a:srgbClr val="888888"/>
                </a:solidFill>
                <a:effectLst/>
                <a:uLnTx/>
                <a:uFillTx/>
                <a:latin typeface="Calibri"/>
                <a:ea typeface="+mn-ea"/>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200" b="0" i="0" u="none" strike="noStrike" kern="0" cap="none" spc="0" normalizeH="0" baseline="0" noProof="0">
              <a:ln>
                <a:noFill/>
              </a:ln>
              <a:solidFill>
                <a:srgbClr val="888888"/>
              </a:solidFill>
              <a:effectLst/>
              <a:uLnTx/>
              <a:uFillTx/>
              <a:latin typeface="Calibri"/>
              <a:ea typeface="+mn-ea"/>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8152ACB-6203-4647-ADEE-EA68BCD5A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6" y="79007"/>
            <a:ext cx="12192000" cy="686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671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4F01-75AD-484D-9788-52BA3CD3DEA2}"/>
              </a:ext>
            </a:extLst>
          </p:cNvPr>
          <p:cNvSpPr>
            <a:spLocks noGrp="1"/>
          </p:cNvSpPr>
          <p:nvPr>
            <p:ph type="title"/>
          </p:nvPr>
        </p:nvSpPr>
        <p:spPr/>
        <p:txBody>
          <a:bodyPr/>
          <a:lstStyle/>
          <a:p>
            <a:r>
              <a:rPr lang="en-US" dirty="0"/>
              <a:t>About UP COVID-19 Pandemic Response Team</a:t>
            </a:r>
            <a:r>
              <a:rPr lang="en-PH" dirty="0"/>
              <a:t> </a:t>
            </a:r>
          </a:p>
        </p:txBody>
      </p:sp>
      <p:sp>
        <p:nvSpPr>
          <p:cNvPr id="3" name="Content Placeholder 2">
            <a:extLst>
              <a:ext uri="{FF2B5EF4-FFF2-40B4-BE49-F238E27FC236}">
                <a16:creationId xmlns:a16="http://schemas.microsoft.com/office/drawing/2014/main" id="{2DE0C971-052A-479D-8675-B71F0377DE7B}"/>
              </a:ext>
            </a:extLst>
          </p:cNvPr>
          <p:cNvSpPr>
            <a:spLocks noGrp="1"/>
          </p:cNvSpPr>
          <p:nvPr>
            <p:ph idx="1"/>
          </p:nvPr>
        </p:nvSpPr>
        <p:spPr/>
        <p:txBody>
          <a:bodyPr>
            <a:normAutofit/>
          </a:bodyPr>
          <a:lstStyle/>
          <a:p>
            <a:r>
              <a:rPr lang="en-US" dirty="0"/>
              <a:t>Projects I am Involved In:</a:t>
            </a:r>
          </a:p>
          <a:p>
            <a:pPr marL="0" indent="0">
              <a:buNone/>
            </a:pPr>
            <a:r>
              <a:rPr lang="en-US" dirty="0"/>
              <a:t>1.	Epidemic Curves of the UP COVID-19 Pandemic Response Team</a:t>
            </a:r>
          </a:p>
          <a:p>
            <a:pPr marL="0" indent="0">
              <a:buNone/>
            </a:pPr>
            <a:r>
              <a:rPr lang="en-US" dirty="0"/>
              <a:t>2.	ENDCOV Map on current active cases and probability of outbreak</a:t>
            </a:r>
          </a:p>
          <a:p>
            <a:pPr marL="0" indent="0">
              <a:buNone/>
            </a:pPr>
            <a:r>
              <a:rPr lang="en-US" dirty="0"/>
              <a:t>3.	LGU Data Analytics Group</a:t>
            </a:r>
          </a:p>
          <a:p>
            <a:pPr marL="0" indent="0">
              <a:buNone/>
            </a:pPr>
            <a:r>
              <a:rPr lang="en-US" dirty="0"/>
              <a:t>4.	Compendium of COVID-19 Statistics for Island Groups, Regions, Provinces, Cities, and Municipalities</a:t>
            </a:r>
          </a:p>
          <a:p>
            <a:pPr marL="0" indent="0">
              <a:buNone/>
            </a:pPr>
            <a:r>
              <a:rPr lang="en-US" dirty="0"/>
              <a:t>5.	PSPHP Graphs, Time Varying-R Dashboard with the LEADS 4 Health Security and Resilience</a:t>
            </a:r>
            <a:endParaRPr lang="en-PH" dirty="0"/>
          </a:p>
        </p:txBody>
      </p:sp>
      <p:pic>
        <p:nvPicPr>
          <p:cNvPr id="7" name="Picture 6" descr="A picture containing drawing&#10;&#10;Description automatically generated">
            <a:extLst>
              <a:ext uri="{FF2B5EF4-FFF2-40B4-BE49-F238E27FC236}">
                <a16:creationId xmlns:a16="http://schemas.microsoft.com/office/drawing/2014/main" id="{B14F213D-98A5-4FC8-A217-561C74E49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695" y="5987049"/>
            <a:ext cx="870952" cy="870952"/>
          </a:xfrm>
          <a:prstGeom prst="rect">
            <a:avLst/>
          </a:prstGeom>
        </p:spPr>
      </p:pic>
      <p:pic>
        <p:nvPicPr>
          <p:cNvPr id="8" name="Picture 7" descr="A picture containing graphics, drawing&#10;&#10;Description automatically generated">
            <a:extLst>
              <a:ext uri="{FF2B5EF4-FFF2-40B4-BE49-F238E27FC236}">
                <a16:creationId xmlns:a16="http://schemas.microsoft.com/office/drawing/2014/main" id="{F66C2FB3-1E53-4371-A540-C2C143F87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163" y="5987049"/>
            <a:ext cx="878079" cy="870952"/>
          </a:xfrm>
          <a:prstGeom prst="rect">
            <a:avLst/>
          </a:prstGeom>
        </p:spPr>
      </p:pic>
      <p:pic>
        <p:nvPicPr>
          <p:cNvPr id="9" name="Picture 8" descr="A close up of a sign&#10;&#10;Description automatically generated">
            <a:extLst>
              <a:ext uri="{FF2B5EF4-FFF2-40B4-BE49-F238E27FC236}">
                <a16:creationId xmlns:a16="http://schemas.microsoft.com/office/drawing/2014/main" id="{E7500D0F-4775-4AE8-8523-626444B6A8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12" y="5976595"/>
            <a:ext cx="881405" cy="881405"/>
          </a:xfrm>
          <a:prstGeom prst="rect">
            <a:avLst/>
          </a:prstGeom>
        </p:spPr>
      </p:pic>
      <p:pic>
        <p:nvPicPr>
          <p:cNvPr id="10" name="Picture 9" descr="A close up of a logo&#10;&#10;Description automatically generated">
            <a:extLst>
              <a:ext uri="{FF2B5EF4-FFF2-40B4-BE49-F238E27FC236}">
                <a16:creationId xmlns:a16="http://schemas.microsoft.com/office/drawing/2014/main" id="{E1750E63-EC3A-4F8E-A9DB-6F6451C83C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1100" y="5987956"/>
            <a:ext cx="1740088" cy="870044"/>
          </a:xfrm>
          <a:prstGeom prst="rect">
            <a:avLst/>
          </a:prstGeom>
        </p:spPr>
      </p:pic>
    </p:spTree>
    <p:extLst>
      <p:ext uri="{BB962C8B-B14F-4D97-AF65-F5344CB8AC3E}">
        <p14:creationId xmlns:p14="http://schemas.microsoft.com/office/powerpoint/2010/main" val="484049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70E74-5A06-4624-A1DB-779184AE8286}"/>
              </a:ext>
            </a:extLst>
          </p:cNvPr>
          <p:cNvSpPr>
            <a:spLocks noGrp="1"/>
          </p:cNvSpPr>
          <p:nvPr>
            <p:ph type="title"/>
          </p:nvPr>
        </p:nvSpPr>
        <p:spPr/>
        <p:txBody>
          <a:bodyPr/>
          <a:lstStyle/>
          <a:p>
            <a:r>
              <a:rPr lang="en-US" dirty="0"/>
              <a:t>About UP COVID-19 Pandemic Response Team</a:t>
            </a:r>
            <a:endParaRPr lang="en-PH" dirty="0"/>
          </a:p>
        </p:txBody>
      </p:sp>
      <p:sp>
        <p:nvSpPr>
          <p:cNvPr id="3" name="Content Placeholder 2">
            <a:extLst>
              <a:ext uri="{FF2B5EF4-FFF2-40B4-BE49-F238E27FC236}">
                <a16:creationId xmlns:a16="http://schemas.microsoft.com/office/drawing/2014/main" id="{8ECB2D6F-E0CC-48C4-9640-CF5551710DBF}"/>
              </a:ext>
            </a:extLst>
          </p:cNvPr>
          <p:cNvSpPr>
            <a:spLocks noGrp="1"/>
          </p:cNvSpPr>
          <p:nvPr>
            <p:ph idx="1"/>
          </p:nvPr>
        </p:nvSpPr>
        <p:spPr/>
        <p:txBody>
          <a:bodyPr/>
          <a:lstStyle/>
          <a:p>
            <a:r>
              <a:rPr lang="en-PH" dirty="0"/>
              <a:t>Platform:</a:t>
            </a:r>
          </a:p>
          <a:p>
            <a:pPr lvl="1"/>
            <a:r>
              <a:rPr lang="en-PH" dirty="0"/>
              <a:t>https://endcov.up.edu.ph</a:t>
            </a:r>
          </a:p>
          <a:p>
            <a:r>
              <a:rPr lang="en-PH" dirty="0"/>
              <a:t>Contact Us:</a:t>
            </a:r>
          </a:p>
          <a:p>
            <a:pPr lvl="1"/>
            <a:r>
              <a:rPr lang="en-PH" dirty="0"/>
              <a:t>upri.covid19@up.edu.ph</a:t>
            </a:r>
            <a:endParaRPr lang="en-US" dirty="0"/>
          </a:p>
        </p:txBody>
      </p:sp>
      <p:pic>
        <p:nvPicPr>
          <p:cNvPr id="7" name="Picture 6" descr="A picture containing drawing&#10;&#10;Description automatically generated">
            <a:extLst>
              <a:ext uri="{FF2B5EF4-FFF2-40B4-BE49-F238E27FC236}">
                <a16:creationId xmlns:a16="http://schemas.microsoft.com/office/drawing/2014/main" id="{EF0CB03E-6341-440E-9043-8C3686A6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695" y="5987049"/>
            <a:ext cx="870952" cy="870952"/>
          </a:xfrm>
          <a:prstGeom prst="rect">
            <a:avLst/>
          </a:prstGeom>
        </p:spPr>
      </p:pic>
      <p:pic>
        <p:nvPicPr>
          <p:cNvPr id="8" name="Picture 7" descr="A picture containing graphics, drawing&#10;&#10;Description automatically generated">
            <a:extLst>
              <a:ext uri="{FF2B5EF4-FFF2-40B4-BE49-F238E27FC236}">
                <a16:creationId xmlns:a16="http://schemas.microsoft.com/office/drawing/2014/main" id="{ED8311D0-9903-4709-923A-BE1FC44D7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163" y="5987049"/>
            <a:ext cx="878079" cy="870952"/>
          </a:xfrm>
          <a:prstGeom prst="rect">
            <a:avLst/>
          </a:prstGeom>
        </p:spPr>
      </p:pic>
      <p:pic>
        <p:nvPicPr>
          <p:cNvPr id="9" name="Picture 8" descr="A close up of a sign&#10;&#10;Description automatically generated">
            <a:extLst>
              <a:ext uri="{FF2B5EF4-FFF2-40B4-BE49-F238E27FC236}">
                <a16:creationId xmlns:a16="http://schemas.microsoft.com/office/drawing/2014/main" id="{181CE4F3-6E86-44D9-B9E1-C1848F2F1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12" y="5976595"/>
            <a:ext cx="881405" cy="881405"/>
          </a:xfrm>
          <a:prstGeom prst="rect">
            <a:avLst/>
          </a:prstGeom>
        </p:spPr>
      </p:pic>
      <p:pic>
        <p:nvPicPr>
          <p:cNvPr id="10" name="Picture 9" descr="A close up of a logo&#10;&#10;Description automatically generated">
            <a:extLst>
              <a:ext uri="{FF2B5EF4-FFF2-40B4-BE49-F238E27FC236}">
                <a16:creationId xmlns:a16="http://schemas.microsoft.com/office/drawing/2014/main" id="{4702C217-3764-4C28-8E0B-1087BAADA0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1100" y="5987956"/>
            <a:ext cx="1740088" cy="870044"/>
          </a:xfrm>
          <a:prstGeom prst="rect">
            <a:avLst/>
          </a:prstGeom>
        </p:spPr>
      </p:pic>
    </p:spTree>
    <p:extLst>
      <p:ext uri="{BB962C8B-B14F-4D97-AF65-F5344CB8AC3E}">
        <p14:creationId xmlns:p14="http://schemas.microsoft.com/office/powerpoint/2010/main" val="8798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965293-CF06-4E42-BB49-BF3B9B45945A}"/>
              </a:ext>
            </a:extLst>
          </p:cNvPr>
          <p:cNvSpPr>
            <a:spLocks noGrp="1"/>
          </p:cNvSpPr>
          <p:nvPr>
            <p:ph type="title"/>
          </p:nvPr>
        </p:nvSpPr>
        <p:spPr>
          <a:xfrm>
            <a:off x="1600199" y="4571999"/>
            <a:ext cx="7673801" cy="1087656"/>
          </a:xfrm>
        </p:spPr>
        <p:txBody>
          <a:bodyPr vert="horz" lIns="91440" tIns="45720" rIns="91440" bIns="45720" rtlCol="0" anchor="b">
            <a:normAutofit/>
          </a:bodyPr>
          <a:lstStyle/>
          <a:p>
            <a:r>
              <a:rPr lang="en-US" sz="4800" kern="1200" dirty="0">
                <a:solidFill>
                  <a:schemeClr val="accent1"/>
                </a:solidFill>
                <a:latin typeface="+mj-lt"/>
                <a:ea typeface="+mj-ea"/>
                <a:cs typeface="+mj-cs"/>
              </a:rPr>
              <a:t>About the L4H Consortium</a:t>
            </a:r>
          </a:p>
        </p:txBody>
      </p:sp>
      <p:sp>
        <p:nvSpPr>
          <p:cNvPr id="5" name="Text Placeholder 4">
            <a:extLst>
              <a:ext uri="{FF2B5EF4-FFF2-40B4-BE49-F238E27FC236}">
                <a16:creationId xmlns:a16="http://schemas.microsoft.com/office/drawing/2014/main" id="{272FF36C-595E-4907-A670-8096E43960AC}"/>
              </a:ext>
            </a:extLst>
          </p:cNvPr>
          <p:cNvSpPr>
            <a:spLocks noGrp="1"/>
          </p:cNvSpPr>
          <p:nvPr>
            <p:ph type="body" idx="1"/>
          </p:nvPr>
        </p:nvSpPr>
        <p:spPr>
          <a:xfrm>
            <a:off x="1674795" y="5659655"/>
            <a:ext cx="7599205" cy="611896"/>
          </a:xfrm>
        </p:spPr>
        <p:txBody>
          <a:bodyPr vert="horz" lIns="91440" tIns="45720" rIns="91440" bIns="45720" rtlCol="0" anchor="t">
            <a:normAutofit/>
          </a:bodyPr>
          <a:lstStyle/>
          <a:p>
            <a:endParaRPr lang="en-US" sz="1800"/>
          </a:p>
        </p:txBody>
      </p:sp>
      <p:pic>
        <p:nvPicPr>
          <p:cNvPr id="3" name="Picture 2" descr="A close up of a sign&#10;&#10;Description automatically generated">
            <a:extLst>
              <a:ext uri="{FF2B5EF4-FFF2-40B4-BE49-F238E27FC236}">
                <a16:creationId xmlns:a16="http://schemas.microsoft.com/office/drawing/2014/main" id="{2A4B610E-4467-4534-AE7F-3AFDB2F18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1" y="609600"/>
            <a:ext cx="3628612" cy="3642357"/>
          </a:xfrm>
          <a:prstGeom prst="rect">
            <a:avLst/>
          </a:prstGeom>
        </p:spPr>
      </p:pic>
    </p:spTree>
    <p:extLst>
      <p:ext uri="{BB962C8B-B14F-4D97-AF65-F5344CB8AC3E}">
        <p14:creationId xmlns:p14="http://schemas.microsoft.com/office/powerpoint/2010/main" val="3258159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7F2D2-DC7E-4416-A264-797901A2403E}"/>
              </a:ext>
            </a:extLst>
          </p:cNvPr>
          <p:cNvSpPr>
            <a:spLocks noGrp="1"/>
          </p:cNvSpPr>
          <p:nvPr>
            <p:ph type="title"/>
          </p:nvPr>
        </p:nvSpPr>
        <p:spPr/>
        <p:txBody>
          <a:bodyPr/>
          <a:lstStyle/>
          <a:p>
            <a:r>
              <a:rPr lang="en-PH" dirty="0"/>
              <a:t>About the L4H Consortium</a:t>
            </a:r>
          </a:p>
        </p:txBody>
      </p:sp>
      <p:sp>
        <p:nvSpPr>
          <p:cNvPr id="5" name="Content Placeholder 4">
            <a:extLst>
              <a:ext uri="{FF2B5EF4-FFF2-40B4-BE49-F238E27FC236}">
                <a16:creationId xmlns:a16="http://schemas.microsoft.com/office/drawing/2014/main" id="{AC3A3C39-EAB3-4DDB-B3CA-5C44A206792E}"/>
              </a:ext>
            </a:extLst>
          </p:cNvPr>
          <p:cNvSpPr>
            <a:spLocks noGrp="1"/>
          </p:cNvSpPr>
          <p:nvPr>
            <p:ph idx="1"/>
          </p:nvPr>
        </p:nvSpPr>
        <p:spPr/>
        <p:txBody>
          <a:bodyPr/>
          <a:lstStyle/>
          <a:p>
            <a:r>
              <a:rPr lang="en-US" dirty="0"/>
              <a:t>Leading Evidence-based Actions through Data Science for Health Security and Resilience</a:t>
            </a:r>
          </a:p>
          <a:p>
            <a:r>
              <a:rPr lang="en-US" dirty="0"/>
              <a:t>A consortium of data scientists, physicians, mathematicians, and epidemiologists, convened by the Philippine Society of Public Health Physicians (PSPHP)</a:t>
            </a:r>
          </a:p>
          <a:p>
            <a:r>
              <a:rPr lang="en-US" dirty="0"/>
              <a:t>website: https://leads4health.org/l4h/</a:t>
            </a:r>
            <a:endParaRPr lang="en-PH" dirty="0"/>
          </a:p>
        </p:txBody>
      </p:sp>
    </p:spTree>
    <p:extLst>
      <p:ext uri="{BB962C8B-B14F-4D97-AF65-F5344CB8AC3E}">
        <p14:creationId xmlns:p14="http://schemas.microsoft.com/office/powerpoint/2010/main" val="329276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AE184-F6CA-46B1-BC6F-31A5A95603DA}"/>
              </a:ext>
            </a:extLst>
          </p:cNvPr>
          <p:cNvSpPr>
            <a:spLocks noGrp="1"/>
          </p:cNvSpPr>
          <p:nvPr>
            <p:ph type="title"/>
          </p:nvPr>
        </p:nvSpPr>
        <p:spPr/>
        <p:txBody>
          <a:bodyPr/>
          <a:lstStyle/>
          <a:p>
            <a:r>
              <a:rPr lang="en-PH" dirty="0"/>
              <a:t>About the L4H Consortium</a:t>
            </a:r>
          </a:p>
        </p:txBody>
      </p:sp>
      <p:pic>
        <p:nvPicPr>
          <p:cNvPr id="5" name="Content Placeholder 4" descr="A close up of a map&#10;&#10;Description automatically generated">
            <a:extLst>
              <a:ext uri="{FF2B5EF4-FFF2-40B4-BE49-F238E27FC236}">
                <a16:creationId xmlns:a16="http://schemas.microsoft.com/office/drawing/2014/main" id="{A2B25E6B-E947-4A6E-AC9F-7C9D4C4749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337" y="2397463"/>
            <a:ext cx="5744663" cy="2916442"/>
          </a:xfrm>
        </p:spPr>
      </p:pic>
      <p:pic>
        <p:nvPicPr>
          <p:cNvPr id="8" name="Content Placeholder 4" descr="A close up of a map&#10;&#10;Description automatically generated">
            <a:extLst>
              <a:ext uri="{FF2B5EF4-FFF2-40B4-BE49-F238E27FC236}">
                <a16:creationId xmlns:a16="http://schemas.microsoft.com/office/drawing/2014/main" id="{815BD821-98F3-4D96-94B9-E31A1DE239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397463"/>
            <a:ext cx="5744663" cy="2916441"/>
          </a:xfrm>
          <a:prstGeom prst="rect">
            <a:avLst/>
          </a:prstGeom>
        </p:spPr>
      </p:pic>
    </p:spTree>
    <p:extLst>
      <p:ext uri="{BB962C8B-B14F-4D97-AF65-F5344CB8AC3E}">
        <p14:creationId xmlns:p14="http://schemas.microsoft.com/office/powerpoint/2010/main" val="365379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FB2AF4-B338-2801-4821-850087A538C2}"/>
              </a:ext>
            </a:extLst>
          </p:cNvPr>
          <p:cNvSpPr>
            <a:spLocks noGrp="1"/>
          </p:cNvSpPr>
          <p:nvPr>
            <p:ph type="title"/>
          </p:nvPr>
        </p:nvSpPr>
        <p:spPr/>
        <p:txBody>
          <a:bodyPr/>
          <a:lstStyle/>
          <a:p>
            <a:r>
              <a:rPr lang="en-PH" dirty="0"/>
              <a:t>A Typical Data Science/Analytics Workflow</a:t>
            </a:r>
          </a:p>
        </p:txBody>
      </p:sp>
      <p:sp>
        <p:nvSpPr>
          <p:cNvPr id="5" name="Text Placeholder 4">
            <a:extLst>
              <a:ext uri="{FF2B5EF4-FFF2-40B4-BE49-F238E27FC236}">
                <a16:creationId xmlns:a16="http://schemas.microsoft.com/office/drawing/2014/main" id="{38DFE92F-79C4-B690-D442-653712D0DF0E}"/>
              </a:ext>
            </a:extLst>
          </p:cNvPr>
          <p:cNvSpPr>
            <a:spLocks noGrp="1"/>
          </p:cNvSpPr>
          <p:nvPr>
            <p:ph type="body" idx="1"/>
          </p:nvPr>
        </p:nvSpPr>
        <p:spPr/>
        <p:txBody>
          <a:bodyPr/>
          <a:lstStyle/>
          <a:p>
            <a:endParaRPr lang="en-PH" dirty="0"/>
          </a:p>
        </p:txBody>
      </p:sp>
    </p:spTree>
    <p:extLst>
      <p:ext uri="{BB962C8B-B14F-4D97-AF65-F5344CB8AC3E}">
        <p14:creationId xmlns:p14="http://schemas.microsoft.com/office/powerpoint/2010/main" val="680499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7F2D2-DC7E-4416-A264-797901A2403E}"/>
              </a:ext>
            </a:extLst>
          </p:cNvPr>
          <p:cNvSpPr>
            <a:spLocks noGrp="1"/>
          </p:cNvSpPr>
          <p:nvPr>
            <p:ph type="title"/>
          </p:nvPr>
        </p:nvSpPr>
        <p:spPr/>
        <p:txBody>
          <a:bodyPr/>
          <a:lstStyle/>
          <a:p>
            <a:r>
              <a:rPr lang="en-PH" dirty="0"/>
              <a:t>About the L4H Consortium</a:t>
            </a:r>
          </a:p>
        </p:txBody>
      </p:sp>
      <p:sp>
        <p:nvSpPr>
          <p:cNvPr id="5" name="Content Placeholder 4">
            <a:extLst>
              <a:ext uri="{FF2B5EF4-FFF2-40B4-BE49-F238E27FC236}">
                <a16:creationId xmlns:a16="http://schemas.microsoft.com/office/drawing/2014/main" id="{AC3A3C39-EAB3-4DDB-B3CA-5C44A206792E}"/>
              </a:ext>
            </a:extLst>
          </p:cNvPr>
          <p:cNvSpPr>
            <a:spLocks noGrp="1"/>
          </p:cNvSpPr>
          <p:nvPr>
            <p:ph idx="1"/>
          </p:nvPr>
        </p:nvSpPr>
        <p:spPr/>
        <p:txBody>
          <a:bodyPr/>
          <a:lstStyle/>
          <a:p>
            <a:endParaRPr lang="en-PH" dirty="0"/>
          </a:p>
        </p:txBody>
      </p:sp>
      <p:pic>
        <p:nvPicPr>
          <p:cNvPr id="3" name="Picture 2">
            <a:extLst>
              <a:ext uri="{FF2B5EF4-FFF2-40B4-BE49-F238E27FC236}">
                <a16:creationId xmlns:a16="http://schemas.microsoft.com/office/drawing/2014/main" id="{7AE812E0-8375-4D17-B19A-5B704EBB6979}"/>
              </a:ext>
            </a:extLst>
          </p:cNvPr>
          <p:cNvPicPr>
            <a:picLocks noChangeAspect="1"/>
          </p:cNvPicPr>
          <p:nvPr/>
        </p:nvPicPr>
        <p:blipFill>
          <a:blip r:embed="rId2"/>
          <a:stretch>
            <a:fillRect/>
          </a:stretch>
        </p:blipFill>
        <p:spPr>
          <a:xfrm>
            <a:off x="677334" y="1440721"/>
            <a:ext cx="8596668" cy="4860564"/>
          </a:xfrm>
          <a:prstGeom prst="rect">
            <a:avLst/>
          </a:prstGeom>
        </p:spPr>
      </p:pic>
    </p:spTree>
    <p:extLst>
      <p:ext uri="{BB962C8B-B14F-4D97-AF65-F5344CB8AC3E}">
        <p14:creationId xmlns:p14="http://schemas.microsoft.com/office/powerpoint/2010/main" val="3596092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C7F2D2-DC7E-4416-A264-797901A2403E}"/>
              </a:ext>
            </a:extLst>
          </p:cNvPr>
          <p:cNvSpPr>
            <a:spLocks noGrp="1"/>
          </p:cNvSpPr>
          <p:nvPr>
            <p:ph type="title"/>
          </p:nvPr>
        </p:nvSpPr>
        <p:spPr/>
        <p:txBody>
          <a:bodyPr/>
          <a:lstStyle/>
          <a:p>
            <a:r>
              <a:rPr lang="en-PH" dirty="0"/>
              <a:t>About the L4H Consortium</a:t>
            </a:r>
          </a:p>
        </p:txBody>
      </p:sp>
      <p:sp>
        <p:nvSpPr>
          <p:cNvPr id="5" name="Content Placeholder 4">
            <a:extLst>
              <a:ext uri="{FF2B5EF4-FFF2-40B4-BE49-F238E27FC236}">
                <a16:creationId xmlns:a16="http://schemas.microsoft.com/office/drawing/2014/main" id="{AC3A3C39-EAB3-4DDB-B3CA-5C44A206792E}"/>
              </a:ext>
            </a:extLst>
          </p:cNvPr>
          <p:cNvSpPr>
            <a:spLocks noGrp="1"/>
          </p:cNvSpPr>
          <p:nvPr>
            <p:ph idx="1"/>
          </p:nvPr>
        </p:nvSpPr>
        <p:spPr/>
        <p:txBody>
          <a:bodyPr/>
          <a:lstStyle/>
          <a:p>
            <a:pPr marL="0" indent="0">
              <a:buNone/>
            </a:pPr>
            <a:endParaRPr lang="en-PH" dirty="0"/>
          </a:p>
        </p:txBody>
      </p:sp>
      <p:pic>
        <p:nvPicPr>
          <p:cNvPr id="3" name="Picture 2">
            <a:extLst>
              <a:ext uri="{FF2B5EF4-FFF2-40B4-BE49-F238E27FC236}">
                <a16:creationId xmlns:a16="http://schemas.microsoft.com/office/drawing/2014/main" id="{29045174-481A-4D7B-84D4-E639A2A5184C}"/>
              </a:ext>
            </a:extLst>
          </p:cNvPr>
          <p:cNvPicPr>
            <a:picLocks noChangeAspect="1"/>
          </p:cNvPicPr>
          <p:nvPr/>
        </p:nvPicPr>
        <p:blipFill>
          <a:blip r:embed="rId2"/>
          <a:stretch>
            <a:fillRect/>
          </a:stretch>
        </p:blipFill>
        <p:spPr>
          <a:xfrm>
            <a:off x="464951" y="1554246"/>
            <a:ext cx="9021434" cy="4143953"/>
          </a:xfrm>
          <a:prstGeom prst="rect">
            <a:avLst/>
          </a:prstGeom>
        </p:spPr>
      </p:pic>
    </p:spTree>
    <p:extLst>
      <p:ext uri="{BB962C8B-B14F-4D97-AF65-F5344CB8AC3E}">
        <p14:creationId xmlns:p14="http://schemas.microsoft.com/office/powerpoint/2010/main" val="1213501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E9129-2338-16BF-9A6C-BBDECE10CF43}"/>
              </a:ext>
            </a:extLst>
          </p:cNvPr>
          <p:cNvSpPr>
            <a:spLocks noGrp="1"/>
          </p:cNvSpPr>
          <p:nvPr>
            <p:ph type="title"/>
          </p:nvPr>
        </p:nvSpPr>
        <p:spPr/>
        <p:txBody>
          <a:bodyPr/>
          <a:lstStyle/>
          <a:p>
            <a:r>
              <a:rPr lang="en-PH" dirty="0"/>
              <a:t>Example Projects</a:t>
            </a:r>
          </a:p>
        </p:txBody>
      </p:sp>
      <p:sp>
        <p:nvSpPr>
          <p:cNvPr id="5" name="Text Placeholder 4">
            <a:extLst>
              <a:ext uri="{FF2B5EF4-FFF2-40B4-BE49-F238E27FC236}">
                <a16:creationId xmlns:a16="http://schemas.microsoft.com/office/drawing/2014/main" id="{BF34B19B-1CB1-EFF3-BD2B-25509EE54A0B}"/>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1469242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92C71F-6706-3E3D-80EC-4835776883B2}"/>
              </a:ext>
            </a:extLst>
          </p:cNvPr>
          <p:cNvSpPr>
            <a:spLocks noGrp="1"/>
          </p:cNvSpPr>
          <p:nvPr>
            <p:ph type="title"/>
          </p:nvPr>
        </p:nvSpPr>
        <p:spPr/>
        <p:txBody>
          <a:bodyPr/>
          <a:lstStyle/>
          <a:p>
            <a:r>
              <a:rPr lang="en-PH" dirty="0"/>
              <a:t>Example Projects</a:t>
            </a:r>
          </a:p>
        </p:txBody>
      </p:sp>
      <p:sp>
        <p:nvSpPr>
          <p:cNvPr id="5" name="Content Placeholder 4">
            <a:extLst>
              <a:ext uri="{FF2B5EF4-FFF2-40B4-BE49-F238E27FC236}">
                <a16:creationId xmlns:a16="http://schemas.microsoft.com/office/drawing/2014/main" id="{08C7A4E4-9B00-F54A-AC28-9ADA3B7A44CB}"/>
              </a:ext>
            </a:extLst>
          </p:cNvPr>
          <p:cNvSpPr>
            <a:spLocks noGrp="1"/>
          </p:cNvSpPr>
          <p:nvPr>
            <p:ph idx="1"/>
          </p:nvPr>
        </p:nvSpPr>
        <p:spPr>
          <a:xfrm>
            <a:off x="677334" y="2160589"/>
            <a:ext cx="8596668" cy="4268285"/>
          </a:xfrm>
        </p:spPr>
        <p:txBody>
          <a:bodyPr/>
          <a:lstStyle/>
          <a:p>
            <a:pPr>
              <a:buFont typeface="+mj-lt"/>
              <a:buAutoNum type="arabicPeriod"/>
            </a:pPr>
            <a:r>
              <a:rPr lang="en-PH" dirty="0"/>
              <a:t>Epidemiological Statistics for COVID-19 (w/UP PRT)</a:t>
            </a:r>
          </a:p>
          <a:p>
            <a:pPr marL="0" indent="0">
              <a:buNone/>
            </a:pPr>
            <a:r>
              <a:rPr lang="en-PH" dirty="0"/>
              <a:t>&gt; Compiling epidemiological statistics for website and PDF statistical reports outputs </a:t>
            </a:r>
          </a:p>
          <a:p>
            <a:pPr>
              <a:buFont typeface="+mj-lt"/>
              <a:buAutoNum type="arabicPeriod" startAt="3"/>
            </a:pPr>
            <a:endParaRPr lang="en-PH" dirty="0"/>
          </a:p>
          <a:p>
            <a:pPr>
              <a:buFont typeface="+mj-lt"/>
              <a:buAutoNum type="arabicPeriod" startAt="2"/>
            </a:pPr>
            <a:r>
              <a:rPr lang="en-PH" dirty="0"/>
              <a:t>Short-term Forecasting of COVID-19 Cases (w/ L4H)</a:t>
            </a:r>
          </a:p>
          <a:p>
            <a:pPr marL="0" indent="0">
              <a:buNone/>
            </a:pPr>
            <a:r>
              <a:rPr lang="en-PH" dirty="0"/>
              <a:t>&gt; Forecasting for national and regional reported case counts of COVID-19</a:t>
            </a:r>
          </a:p>
          <a:p>
            <a:pPr>
              <a:buFont typeface="+mj-lt"/>
              <a:buAutoNum type="arabicPeriod"/>
            </a:pPr>
            <a:endParaRPr lang="en-PH" dirty="0"/>
          </a:p>
          <a:p>
            <a:pPr>
              <a:buFont typeface="+mj-lt"/>
              <a:buAutoNum type="arabicPeriod" startAt="3"/>
            </a:pPr>
            <a:r>
              <a:rPr lang="en-PH" dirty="0"/>
              <a:t>Mapping COVID-19 Cases (w/ UP PRT)</a:t>
            </a:r>
          </a:p>
          <a:p>
            <a:pPr marL="0" indent="0">
              <a:buNone/>
            </a:pPr>
            <a:r>
              <a:rPr lang="en-PH" dirty="0"/>
              <a:t>&gt; Mapping the distribution of active cases and case per 100,000 population by barangay in the Philippines</a:t>
            </a:r>
          </a:p>
          <a:p>
            <a:pPr>
              <a:buFont typeface="+mj-lt"/>
              <a:buAutoNum type="arabicPeriod" startAt="2"/>
            </a:pPr>
            <a:endParaRPr lang="en-PH" dirty="0"/>
          </a:p>
        </p:txBody>
      </p:sp>
    </p:spTree>
    <p:extLst>
      <p:ext uri="{BB962C8B-B14F-4D97-AF65-F5344CB8AC3E}">
        <p14:creationId xmlns:p14="http://schemas.microsoft.com/office/powerpoint/2010/main" val="35638505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1BC391-6398-B667-6B7C-22644B46F2D1}"/>
              </a:ext>
            </a:extLst>
          </p:cNvPr>
          <p:cNvSpPr>
            <a:spLocks noGrp="1"/>
          </p:cNvSpPr>
          <p:nvPr>
            <p:ph type="title"/>
          </p:nvPr>
        </p:nvSpPr>
        <p:spPr/>
        <p:txBody>
          <a:bodyPr>
            <a:normAutofit/>
          </a:bodyPr>
          <a:lstStyle/>
          <a:p>
            <a:r>
              <a:rPr lang="en-PH" dirty="0"/>
              <a:t>Demonstrating the Workflow with a Team using Example Projects</a:t>
            </a:r>
          </a:p>
        </p:txBody>
      </p:sp>
      <p:sp>
        <p:nvSpPr>
          <p:cNvPr id="5" name="Text Placeholder 4">
            <a:extLst>
              <a:ext uri="{FF2B5EF4-FFF2-40B4-BE49-F238E27FC236}">
                <a16:creationId xmlns:a16="http://schemas.microsoft.com/office/drawing/2014/main" id="{6CFCD68C-AB3A-4CFB-65CC-724DA27EE2CF}"/>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2652508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1257147200"/>
              </p:ext>
            </p:extLst>
          </p:nvPr>
        </p:nvGraphicFramePr>
        <p:xfrm>
          <a:off x="677334" y="1969168"/>
          <a:ext cx="8827084" cy="2782165"/>
        </p:xfrm>
        <a:graphic>
          <a:graphicData uri="http://schemas.openxmlformats.org/drawingml/2006/table">
            <a:tbl>
              <a:tblPr firstRow="1" bandRow="1">
                <a:tableStyleId>{5C22544A-7EE6-4342-B048-85BDC9FD1C3A}</a:tableStyleId>
              </a:tblPr>
              <a:tblGrid>
                <a:gridCol w="1596634">
                  <a:extLst>
                    <a:ext uri="{9D8B030D-6E8A-4147-A177-3AD203B41FA5}">
                      <a16:colId xmlns:a16="http://schemas.microsoft.com/office/drawing/2014/main" val="764384033"/>
                    </a:ext>
                  </a:extLst>
                </a:gridCol>
                <a:gridCol w="7230450">
                  <a:extLst>
                    <a:ext uri="{9D8B030D-6E8A-4147-A177-3AD203B41FA5}">
                      <a16:colId xmlns:a16="http://schemas.microsoft.com/office/drawing/2014/main" val="284415604"/>
                    </a:ext>
                  </a:extLst>
                </a:gridCol>
              </a:tblGrid>
              <a:tr h="0">
                <a:tc>
                  <a:txBody>
                    <a:bodyPr/>
                    <a:lstStyle/>
                    <a:p>
                      <a:r>
                        <a:rPr lang="en-PH" sz="1200" dirty="0"/>
                        <a:t>Project</a:t>
                      </a:r>
                    </a:p>
                  </a:txBody>
                  <a:tcPr/>
                </a:tc>
                <a:tc>
                  <a:txBody>
                    <a:bodyPr/>
                    <a:lstStyle/>
                    <a:p>
                      <a:r>
                        <a:rPr lang="en-PH" sz="1200" dirty="0"/>
                        <a:t>Import</a:t>
                      </a:r>
                    </a:p>
                  </a:txBody>
                  <a:tcPr/>
                </a:tc>
                <a:extLst>
                  <a:ext uri="{0D108BD9-81ED-4DB2-BD59-A6C34878D82A}">
                    <a16:rowId xmlns:a16="http://schemas.microsoft.com/office/drawing/2014/main" val="1352343309"/>
                  </a:ext>
                </a:extLst>
              </a:tr>
              <a:tr h="122768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rowSpan="3">
                  <a:txBody>
                    <a:bodyPr/>
                    <a:lstStyle/>
                    <a:p>
                      <a:r>
                        <a:rPr lang="en-PH" sz="1200" dirty="0"/>
                        <a:t>Primary Data Source:</a:t>
                      </a:r>
                    </a:p>
                    <a:p>
                      <a:endParaRPr lang="en-PH" sz="1200" dirty="0"/>
                    </a:p>
                    <a:p>
                      <a:r>
                        <a:rPr lang="en-PH" sz="1200" dirty="0"/>
                        <a:t>DOH Data Drop for the Case Information Dataset [https://bit.ly/DataDropPH]</a:t>
                      </a:r>
                    </a:p>
                    <a:p>
                      <a:endParaRPr lang="en-PH" sz="1200" dirty="0"/>
                    </a:p>
                    <a:p>
                      <a:r>
                        <a:rPr lang="en-PH" sz="1200" dirty="0"/>
                        <a:t>Secondary </a:t>
                      </a:r>
                      <a:r>
                        <a:rPr lang="en-PH" sz="1200"/>
                        <a:t>Data Source:</a:t>
                      </a:r>
                      <a:endParaRPr lang="en-PH" sz="1200" dirty="0"/>
                    </a:p>
                    <a:p>
                      <a:endParaRPr lang="en-PH" sz="1200" dirty="0"/>
                    </a:p>
                    <a:p>
                      <a:r>
                        <a:rPr lang="en-PH" sz="1200" dirty="0"/>
                        <a:t>PSGC Data with 2020 Population Counts</a:t>
                      </a:r>
                    </a:p>
                    <a:p>
                      <a:r>
                        <a:rPr lang="en-PH" sz="1200" dirty="0"/>
                        <a:t>[https://psa.gov.ph/classification/psgc/downloads/2_PSGC%202Q-2022-Publication-Datafile.xlsx]</a:t>
                      </a:r>
                    </a:p>
                    <a:p>
                      <a:endParaRPr lang="en-PH" sz="1200" dirty="0"/>
                    </a:p>
                    <a:p>
                      <a:r>
                        <a:rPr lang="en-PH" sz="1200" dirty="0"/>
                        <a:t>Researchers: </a:t>
                      </a:r>
                    </a:p>
                    <a:p>
                      <a:r>
                        <a:rPr lang="en-PH" sz="1200" dirty="0"/>
                        <a:t>Trixie </a:t>
                      </a:r>
                      <a:r>
                        <a:rPr lang="en-PH" sz="1200" dirty="0" err="1"/>
                        <a:t>Delmendo</a:t>
                      </a:r>
                      <a:r>
                        <a:rPr lang="en-PH" sz="1200" dirty="0"/>
                        <a:t>, UPRI;</a:t>
                      </a:r>
                    </a:p>
                    <a:p>
                      <a:r>
                        <a:rPr lang="en-PH" sz="1200" dirty="0"/>
                        <a:t>Peter Julian Cayton, UP PRT</a:t>
                      </a:r>
                    </a:p>
                  </a:txBody>
                  <a:tcPr/>
                </a:tc>
                <a:extLst>
                  <a:ext uri="{0D108BD9-81ED-4DB2-BD59-A6C34878D82A}">
                    <a16:rowId xmlns:a16="http://schemas.microsoft.com/office/drawing/2014/main" val="3790686344"/>
                  </a:ext>
                </a:extLst>
              </a:tr>
              <a:tr h="69385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vMerge="1">
                  <a:txBody>
                    <a:bodyPr/>
                    <a:lstStyle/>
                    <a:p>
                      <a:endParaRPr lang="en-PH" dirty="0"/>
                    </a:p>
                  </a:txBody>
                  <a:tcPr/>
                </a:tc>
                <a:extLst>
                  <a:ext uri="{0D108BD9-81ED-4DB2-BD59-A6C34878D82A}">
                    <a16:rowId xmlns:a16="http://schemas.microsoft.com/office/drawing/2014/main" val="124063838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txBody>
                  <a:tcPr/>
                </a:tc>
                <a:tc vMerge="1">
                  <a:txBody>
                    <a:bodyPr/>
                    <a:lstStyle/>
                    <a:p>
                      <a:endParaRPr lang="en-PH" dirty="0"/>
                    </a:p>
                  </a:txBody>
                  <a:tcPr/>
                </a:tc>
                <a:extLst>
                  <a:ext uri="{0D108BD9-81ED-4DB2-BD59-A6C34878D82A}">
                    <a16:rowId xmlns:a16="http://schemas.microsoft.com/office/drawing/2014/main" val="3494483717"/>
                  </a:ext>
                </a:extLst>
              </a:tr>
            </a:tbl>
          </a:graphicData>
        </a:graphic>
      </p:graphicFrame>
    </p:spTree>
    <p:extLst>
      <p:ext uri="{BB962C8B-B14F-4D97-AF65-F5344CB8AC3E}">
        <p14:creationId xmlns:p14="http://schemas.microsoft.com/office/powerpoint/2010/main" val="38386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pic>
        <p:nvPicPr>
          <p:cNvPr id="10" name="Content Placeholder 9">
            <a:extLst>
              <a:ext uri="{FF2B5EF4-FFF2-40B4-BE49-F238E27FC236}">
                <a16:creationId xmlns:a16="http://schemas.microsoft.com/office/drawing/2014/main" id="{7CFE9894-D941-04C7-37EA-3B34B06034B3}"/>
              </a:ext>
            </a:extLst>
          </p:cNvPr>
          <p:cNvPicPr>
            <a:picLocks noGrp="1" noChangeAspect="1"/>
          </p:cNvPicPr>
          <p:nvPr>
            <p:ph idx="1"/>
          </p:nvPr>
        </p:nvPicPr>
        <p:blipFill>
          <a:blip r:embed="rId2"/>
          <a:stretch>
            <a:fillRect/>
          </a:stretch>
        </p:blipFill>
        <p:spPr>
          <a:xfrm>
            <a:off x="7065760" y="1930400"/>
            <a:ext cx="3726997" cy="2119730"/>
          </a:xfrm>
        </p:spPr>
      </p:pic>
      <p:pic>
        <p:nvPicPr>
          <p:cNvPr id="7" name="Picture 6">
            <a:extLst>
              <a:ext uri="{FF2B5EF4-FFF2-40B4-BE49-F238E27FC236}">
                <a16:creationId xmlns:a16="http://schemas.microsoft.com/office/drawing/2014/main" id="{910B11E4-38A5-3CF6-1769-EF00FA48783D}"/>
              </a:ext>
            </a:extLst>
          </p:cNvPr>
          <p:cNvPicPr>
            <a:picLocks noChangeAspect="1"/>
          </p:cNvPicPr>
          <p:nvPr/>
        </p:nvPicPr>
        <p:blipFill>
          <a:blip r:embed="rId3"/>
          <a:stretch>
            <a:fillRect/>
          </a:stretch>
        </p:blipFill>
        <p:spPr>
          <a:xfrm>
            <a:off x="316114" y="1930400"/>
            <a:ext cx="5896477" cy="2251158"/>
          </a:xfrm>
          <a:prstGeom prst="rect">
            <a:avLst/>
          </a:prstGeom>
        </p:spPr>
      </p:pic>
      <p:sp>
        <p:nvSpPr>
          <p:cNvPr id="8" name="Arrow: Right 7">
            <a:extLst>
              <a:ext uri="{FF2B5EF4-FFF2-40B4-BE49-F238E27FC236}">
                <a16:creationId xmlns:a16="http://schemas.microsoft.com/office/drawing/2014/main" id="{19A8E1DB-EB0B-B8F6-FF99-79F88C049081}"/>
              </a:ext>
            </a:extLst>
          </p:cNvPr>
          <p:cNvSpPr/>
          <p:nvPr/>
        </p:nvSpPr>
        <p:spPr>
          <a:xfrm>
            <a:off x="6253413" y="2899485"/>
            <a:ext cx="771525" cy="4810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2" name="Picture 11">
            <a:extLst>
              <a:ext uri="{FF2B5EF4-FFF2-40B4-BE49-F238E27FC236}">
                <a16:creationId xmlns:a16="http://schemas.microsoft.com/office/drawing/2014/main" id="{90710EB2-A2EA-3419-89E1-C43E58ADCA73}"/>
              </a:ext>
            </a:extLst>
          </p:cNvPr>
          <p:cNvPicPr>
            <a:picLocks noChangeAspect="1"/>
          </p:cNvPicPr>
          <p:nvPr/>
        </p:nvPicPr>
        <p:blipFill>
          <a:blip r:embed="rId4"/>
          <a:stretch>
            <a:fillRect/>
          </a:stretch>
        </p:blipFill>
        <p:spPr>
          <a:xfrm>
            <a:off x="6639175" y="4357478"/>
            <a:ext cx="4387516" cy="2422274"/>
          </a:xfrm>
          <a:prstGeom prst="rect">
            <a:avLst/>
          </a:prstGeom>
        </p:spPr>
      </p:pic>
      <p:sp>
        <p:nvSpPr>
          <p:cNvPr id="13" name="Arrow: Right 12">
            <a:extLst>
              <a:ext uri="{FF2B5EF4-FFF2-40B4-BE49-F238E27FC236}">
                <a16:creationId xmlns:a16="http://schemas.microsoft.com/office/drawing/2014/main" id="{C8602122-1204-C3B5-79A7-EBA812F77438}"/>
              </a:ext>
            </a:extLst>
          </p:cNvPr>
          <p:cNvSpPr/>
          <p:nvPr/>
        </p:nvSpPr>
        <p:spPr>
          <a:xfrm rot="5400000">
            <a:off x="8450647" y="3747335"/>
            <a:ext cx="854242" cy="605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5" name="Picture 14">
            <a:extLst>
              <a:ext uri="{FF2B5EF4-FFF2-40B4-BE49-F238E27FC236}">
                <a16:creationId xmlns:a16="http://schemas.microsoft.com/office/drawing/2014/main" id="{1519A79E-B2C9-1CB5-27A2-2F6D22F76833}"/>
              </a:ext>
            </a:extLst>
          </p:cNvPr>
          <p:cNvPicPr>
            <a:picLocks noChangeAspect="1"/>
          </p:cNvPicPr>
          <p:nvPr/>
        </p:nvPicPr>
        <p:blipFill>
          <a:blip r:embed="rId5"/>
          <a:stretch>
            <a:fillRect/>
          </a:stretch>
        </p:blipFill>
        <p:spPr>
          <a:xfrm>
            <a:off x="1844842" y="4072973"/>
            <a:ext cx="3763715" cy="2652680"/>
          </a:xfrm>
          <a:prstGeom prst="rect">
            <a:avLst/>
          </a:prstGeom>
        </p:spPr>
      </p:pic>
    </p:spTree>
    <p:extLst>
      <p:ext uri="{BB962C8B-B14F-4D97-AF65-F5344CB8AC3E}">
        <p14:creationId xmlns:p14="http://schemas.microsoft.com/office/powerpoint/2010/main" val="148733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2859090754"/>
              </p:ext>
            </p:extLst>
          </p:nvPr>
        </p:nvGraphicFramePr>
        <p:xfrm>
          <a:off x="677334" y="1969168"/>
          <a:ext cx="8827084" cy="2377440"/>
        </p:xfrm>
        <a:graphic>
          <a:graphicData uri="http://schemas.openxmlformats.org/drawingml/2006/table">
            <a:tbl>
              <a:tblPr firstRow="1" bandRow="1">
                <a:tableStyleId>{5C22544A-7EE6-4342-B048-85BDC9FD1C3A}</a:tableStyleId>
              </a:tblPr>
              <a:tblGrid>
                <a:gridCol w="1584603">
                  <a:extLst>
                    <a:ext uri="{9D8B030D-6E8A-4147-A177-3AD203B41FA5}">
                      <a16:colId xmlns:a16="http://schemas.microsoft.com/office/drawing/2014/main" val="764384033"/>
                    </a:ext>
                  </a:extLst>
                </a:gridCol>
                <a:gridCol w="7242481">
                  <a:extLst>
                    <a:ext uri="{9D8B030D-6E8A-4147-A177-3AD203B41FA5}">
                      <a16:colId xmlns:a16="http://schemas.microsoft.com/office/drawing/2014/main" val="284415604"/>
                    </a:ext>
                  </a:extLst>
                </a:gridCol>
              </a:tblGrid>
              <a:tr h="140369">
                <a:tc>
                  <a:txBody>
                    <a:bodyPr/>
                    <a:lstStyle/>
                    <a:p>
                      <a:r>
                        <a:rPr lang="en-PH" sz="1200" dirty="0"/>
                        <a:t>Project</a:t>
                      </a:r>
                    </a:p>
                  </a:txBody>
                  <a:tcPr/>
                </a:tc>
                <a:tc>
                  <a:txBody>
                    <a:bodyPr/>
                    <a:lstStyle/>
                    <a:p>
                      <a:r>
                        <a:rPr lang="en-PH" sz="1200" dirty="0"/>
                        <a:t>Tidy</a:t>
                      </a:r>
                    </a:p>
                  </a:txBody>
                  <a:tcPr/>
                </a:tc>
                <a:extLst>
                  <a:ext uri="{0D108BD9-81ED-4DB2-BD59-A6C34878D82A}">
                    <a16:rowId xmlns:a16="http://schemas.microsoft.com/office/drawing/2014/main" val="1352343309"/>
                  </a:ext>
                </a:extLst>
              </a:tr>
              <a:tr h="79458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rowSpan="3">
                  <a:txBody>
                    <a:bodyPr/>
                    <a:lstStyle/>
                    <a:p>
                      <a:r>
                        <a:rPr lang="en-PH" sz="1200" dirty="0"/>
                        <a:t>Procedures:</a:t>
                      </a:r>
                    </a:p>
                    <a:p>
                      <a:pPr marL="285750" indent="-285750">
                        <a:buFont typeface="Wingdings" panose="05000000000000000000" pitchFamily="2" charset="2"/>
                        <a:buChar char="Ø"/>
                      </a:pPr>
                      <a:r>
                        <a:rPr lang="en-PH" sz="1200" dirty="0"/>
                        <a:t>Reconcile and correct residence variable matched with PSGC data, assuming Barangay PSGC as supreme location variable</a:t>
                      </a:r>
                    </a:p>
                    <a:p>
                      <a:pPr marL="285750" indent="-285750">
                        <a:buFont typeface="Wingdings" panose="05000000000000000000" pitchFamily="2" charset="2"/>
                        <a:buChar char="Ø"/>
                      </a:pPr>
                      <a:r>
                        <a:rPr lang="en-PH" sz="1200" dirty="0"/>
                        <a:t>Reconcile between dataset versions to add missing recovery dates</a:t>
                      </a:r>
                    </a:p>
                    <a:p>
                      <a:pPr marL="285750" indent="-285750">
                        <a:buFont typeface="Wingdings" panose="05000000000000000000" pitchFamily="2" charset="2"/>
                        <a:buChar char="Ø"/>
                      </a:pPr>
                      <a:endParaRPr lang="en-PH" sz="1200" dirty="0"/>
                    </a:p>
                    <a:p>
                      <a:r>
                        <a:rPr lang="en-PH" sz="1200" dirty="0"/>
                        <a:t>Researchers: </a:t>
                      </a:r>
                    </a:p>
                    <a:p>
                      <a:r>
                        <a:rPr lang="en-PH" sz="1200" dirty="0"/>
                        <a:t>Trixie </a:t>
                      </a:r>
                      <a:r>
                        <a:rPr lang="en-PH" sz="1200" dirty="0" err="1"/>
                        <a:t>Delmendo</a:t>
                      </a:r>
                      <a:r>
                        <a:rPr lang="en-PH" sz="1200" dirty="0"/>
                        <a:t>, UPRI; </a:t>
                      </a:r>
                    </a:p>
                    <a:p>
                      <a:r>
                        <a:rPr lang="en-PH" sz="1200" dirty="0"/>
                        <a:t>Jan Gil Sarmiento, UPD SS</a:t>
                      </a:r>
                    </a:p>
                    <a:p>
                      <a:r>
                        <a:rPr lang="en-PH" sz="1200" dirty="0"/>
                        <a:t>Peter Julian Cayton, UP PRT</a:t>
                      </a:r>
                    </a:p>
                  </a:txBody>
                  <a:tcPr/>
                </a:tc>
                <a:extLst>
                  <a:ext uri="{0D108BD9-81ED-4DB2-BD59-A6C34878D82A}">
                    <a16:rowId xmlns:a16="http://schemas.microsoft.com/office/drawing/2014/main" val="3790686344"/>
                  </a:ext>
                </a:extLst>
              </a:tr>
              <a:tr h="7780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vMerge="1">
                  <a:txBody>
                    <a:bodyPr/>
                    <a:lstStyle/>
                    <a:p>
                      <a:endParaRPr lang="en-PH" dirty="0"/>
                    </a:p>
                  </a:txBody>
                  <a:tcPr/>
                </a:tc>
                <a:extLst>
                  <a:ext uri="{0D108BD9-81ED-4DB2-BD59-A6C34878D82A}">
                    <a16:rowId xmlns:a16="http://schemas.microsoft.com/office/drawing/2014/main" val="124063838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txBody>
                  <a:tcPr/>
                </a:tc>
                <a:tc vMerge="1">
                  <a:txBody>
                    <a:bodyPr/>
                    <a:lstStyle/>
                    <a:p>
                      <a:endParaRPr lang="en-PH" dirty="0"/>
                    </a:p>
                  </a:txBody>
                  <a:tcPr/>
                </a:tc>
                <a:extLst>
                  <a:ext uri="{0D108BD9-81ED-4DB2-BD59-A6C34878D82A}">
                    <a16:rowId xmlns:a16="http://schemas.microsoft.com/office/drawing/2014/main" val="3494483717"/>
                  </a:ext>
                </a:extLst>
              </a:tr>
            </a:tbl>
          </a:graphicData>
        </a:graphic>
      </p:graphicFrame>
    </p:spTree>
    <p:extLst>
      <p:ext uri="{BB962C8B-B14F-4D97-AF65-F5344CB8AC3E}">
        <p14:creationId xmlns:p14="http://schemas.microsoft.com/office/powerpoint/2010/main" val="934018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sp>
        <p:nvSpPr>
          <p:cNvPr id="3" name="Content Placeholder 2">
            <a:extLst>
              <a:ext uri="{FF2B5EF4-FFF2-40B4-BE49-F238E27FC236}">
                <a16:creationId xmlns:a16="http://schemas.microsoft.com/office/drawing/2014/main" id="{F5320459-5688-6C22-920B-C6CAB5018C86}"/>
              </a:ext>
            </a:extLst>
          </p:cNvPr>
          <p:cNvSpPr>
            <a:spLocks noGrp="1"/>
          </p:cNvSpPr>
          <p:nvPr>
            <p:ph idx="1"/>
          </p:nvPr>
        </p:nvSpPr>
        <p:spPr/>
        <p:txBody>
          <a:bodyPr/>
          <a:lstStyle/>
          <a:p>
            <a:endParaRPr lang="en-PH"/>
          </a:p>
        </p:txBody>
      </p:sp>
      <p:pic>
        <p:nvPicPr>
          <p:cNvPr id="7" name="Picture 6">
            <a:extLst>
              <a:ext uri="{FF2B5EF4-FFF2-40B4-BE49-F238E27FC236}">
                <a16:creationId xmlns:a16="http://schemas.microsoft.com/office/drawing/2014/main" id="{7B70F43B-5788-B715-C241-9B2417F43EE2}"/>
              </a:ext>
            </a:extLst>
          </p:cNvPr>
          <p:cNvPicPr>
            <a:picLocks noChangeAspect="1"/>
          </p:cNvPicPr>
          <p:nvPr/>
        </p:nvPicPr>
        <p:blipFill>
          <a:blip r:embed="rId2"/>
          <a:stretch>
            <a:fillRect/>
          </a:stretch>
        </p:blipFill>
        <p:spPr>
          <a:xfrm>
            <a:off x="1213950" y="1828270"/>
            <a:ext cx="7523436" cy="4545409"/>
          </a:xfrm>
          <a:prstGeom prst="rect">
            <a:avLst/>
          </a:prstGeom>
        </p:spPr>
      </p:pic>
    </p:spTree>
    <p:extLst>
      <p:ext uri="{BB962C8B-B14F-4D97-AF65-F5344CB8AC3E}">
        <p14:creationId xmlns:p14="http://schemas.microsoft.com/office/powerpoint/2010/main" val="3123087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1135653316"/>
              </p:ext>
            </p:extLst>
          </p:nvPr>
        </p:nvGraphicFramePr>
        <p:xfrm>
          <a:off x="677334" y="1969168"/>
          <a:ext cx="8883761" cy="4023360"/>
        </p:xfrm>
        <a:graphic>
          <a:graphicData uri="http://schemas.openxmlformats.org/drawingml/2006/table">
            <a:tbl>
              <a:tblPr firstRow="1" bandRow="1">
                <a:tableStyleId>{5C22544A-7EE6-4342-B048-85BDC9FD1C3A}</a:tableStyleId>
              </a:tblPr>
              <a:tblGrid>
                <a:gridCol w="1588613">
                  <a:extLst>
                    <a:ext uri="{9D8B030D-6E8A-4147-A177-3AD203B41FA5}">
                      <a16:colId xmlns:a16="http://schemas.microsoft.com/office/drawing/2014/main" val="764384033"/>
                    </a:ext>
                  </a:extLst>
                </a:gridCol>
                <a:gridCol w="7295148">
                  <a:extLst>
                    <a:ext uri="{9D8B030D-6E8A-4147-A177-3AD203B41FA5}">
                      <a16:colId xmlns:a16="http://schemas.microsoft.com/office/drawing/2014/main" val="284415604"/>
                    </a:ext>
                  </a:extLst>
                </a:gridCol>
              </a:tblGrid>
              <a:tr h="0">
                <a:tc>
                  <a:txBody>
                    <a:bodyPr/>
                    <a:lstStyle/>
                    <a:p>
                      <a:r>
                        <a:rPr lang="en-PH" sz="1200" dirty="0"/>
                        <a:t>Project</a:t>
                      </a:r>
                    </a:p>
                  </a:txBody>
                  <a:tcPr/>
                </a:tc>
                <a:tc>
                  <a:txBody>
                    <a:bodyPr/>
                    <a:lstStyle/>
                    <a:p>
                      <a:r>
                        <a:rPr lang="en-PH" sz="1200" dirty="0"/>
                        <a:t>Transform </a:t>
                      </a:r>
                    </a:p>
                  </a:txBody>
                  <a:tcPr/>
                </a:tc>
                <a:extLst>
                  <a:ext uri="{0D108BD9-81ED-4DB2-BD59-A6C34878D82A}">
                    <a16:rowId xmlns:a16="http://schemas.microsoft.com/office/drawing/2014/main" val="1352343309"/>
                  </a:ext>
                </a:extLst>
              </a:tr>
              <a:tr h="11378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a:txBody>
                    <a:bodyPr/>
                    <a:lstStyle/>
                    <a:p>
                      <a:r>
                        <a:rPr lang="en-PH" sz="1200" dirty="0"/>
                        <a:t>Procedures:</a:t>
                      </a:r>
                    </a:p>
                    <a:p>
                      <a:pPr marL="285750" indent="-285750">
                        <a:buFont typeface="Wingdings" panose="05000000000000000000" pitchFamily="2" charset="2"/>
                        <a:buChar char="Ø"/>
                      </a:pPr>
                      <a:r>
                        <a:rPr lang="en-PH" sz="1200" dirty="0"/>
                        <a:t>Group data by geographic hierarchy: 1) National, 2) Island Group, 3) Regional, 4) Provincial, 5) City/Municipality</a:t>
                      </a:r>
                    </a:p>
                    <a:p>
                      <a:pPr marL="285750" indent="-285750">
                        <a:buFont typeface="Wingdings" panose="05000000000000000000" pitchFamily="2" charset="2"/>
                        <a:buChar char="Ø"/>
                      </a:pPr>
                      <a:r>
                        <a:rPr lang="en-PH" sz="1200" dirty="0"/>
                        <a:t>Compute for cumulative and new counts for cases, recoveries, deaths, and active cases per date per hierarchy</a:t>
                      </a:r>
                    </a:p>
                    <a:p>
                      <a:pPr marL="285750" indent="-285750">
                        <a:buFont typeface="Wingdings" panose="05000000000000000000" pitchFamily="2" charset="2"/>
                        <a:buChar char="Ø"/>
                      </a:pPr>
                      <a:r>
                        <a:rPr lang="en-PH" sz="1200" dirty="0"/>
                        <a:t>Compute for case rates such as recovery rates, fatality rates, and doubling times</a:t>
                      </a:r>
                    </a:p>
                    <a:p>
                      <a:pPr marL="0" indent="0">
                        <a:buFont typeface="Wingdings" panose="05000000000000000000" pitchFamily="2" charset="2"/>
                        <a:buNone/>
                      </a:pPr>
                      <a:endParaRPr lang="en-PH" sz="1200" dirty="0"/>
                    </a:p>
                    <a:p>
                      <a:pPr marL="0" indent="0">
                        <a:buFont typeface="Wingdings" panose="05000000000000000000" pitchFamily="2" charset="2"/>
                        <a:buNone/>
                      </a:pPr>
                      <a:r>
                        <a:rPr lang="en-PH" sz="1200" dirty="0"/>
                        <a:t>Researchers: Jan Gil Sarmiento, UPD SS; Peter Julian Cayton, UP PRT</a:t>
                      </a:r>
                    </a:p>
                  </a:txBody>
                  <a:tcPr/>
                </a:tc>
                <a:extLst>
                  <a:ext uri="{0D108BD9-81ED-4DB2-BD59-A6C34878D82A}">
                    <a16:rowId xmlns:a16="http://schemas.microsoft.com/office/drawing/2014/main" val="3790686344"/>
                  </a:ext>
                </a:extLst>
              </a:tr>
              <a:tr h="6641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a:txBody>
                    <a:bodyPr/>
                    <a:lstStyle/>
                    <a:p>
                      <a:r>
                        <a:rPr lang="en-PH" sz="1200" dirty="0"/>
                        <a:t>Procedures:</a:t>
                      </a:r>
                    </a:p>
                    <a:p>
                      <a:pPr marL="285750" indent="-285750">
                        <a:buFont typeface="Wingdings" panose="05000000000000000000" pitchFamily="2" charset="2"/>
                        <a:buChar char="Ø"/>
                      </a:pPr>
                      <a:r>
                        <a:rPr lang="en-PH" sz="1200" dirty="0"/>
                        <a:t>Group data by geographic hierarchy: 1) National and 2) Regional</a:t>
                      </a:r>
                    </a:p>
                    <a:p>
                      <a:pPr marL="285750" indent="-285750">
                        <a:buFont typeface="Wingdings" panose="05000000000000000000" pitchFamily="2" charset="2"/>
                        <a:buChar char="Ø"/>
                      </a:pPr>
                      <a:r>
                        <a:rPr lang="en-PH" sz="1200" dirty="0"/>
                        <a:t>Compute for new counts for cases per date per hierarchy</a:t>
                      </a:r>
                    </a:p>
                    <a:p>
                      <a:pPr marL="285750" indent="-285750">
                        <a:buFont typeface="Wingdings" panose="05000000000000000000" pitchFamily="2" charset="2"/>
                        <a:buChar char="Ø"/>
                      </a:pPr>
                      <a:endParaRPr lang="en-PH" sz="1200" dirty="0"/>
                    </a:p>
                    <a:p>
                      <a:pPr marL="0" indent="0">
                        <a:buFont typeface="Wingdings" panose="05000000000000000000" pitchFamily="2" charset="2"/>
                        <a:buNone/>
                      </a:pPr>
                      <a:r>
                        <a:rPr lang="en-PH" sz="1200" dirty="0"/>
                        <a:t>Researchers: </a:t>
                      </a:r>
                      <a:r>
                        <a:rPr lang="it-IT" sz="1200" dirty="0"/>
                        <a:t>Jan Gil Sarmiento, Simon Bismonte, Maryliz Zubiri, and Nicole Uy</a:t>
                      </a:r>
                      <a:endParaRPr lang="en-PH" sz="1200" dirty="0"/>
                    </a:p>
                  </a:txBody>
                  <a:tcPr/>
                </a:tc>
                <a:extLst>
                  <a:ext uri="{0D108BD9-81ED-4DB2-BD59-A6C34878D82A}">
                    <a16:rowId xmlns:a16="http://schemas.microsoft.com/office/drawing/2014/main" val="3835257224"/>
                  </a:ext>
                </a:extLst>
              </a:tr>
              <a:tr h="11378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p>
                      <a:endParaRPr lang="en-PH" sz="1200" dirty="0"/>
                    </a:p>
                  </a:txBody>
                  <a:tcPr/>
                </a:tc>
                <a:tc>
                  <a:txBody>
                    <a:bodyPr/>
                    <a:lstStyle/>
                    <a:p>
                      <a:r>
                        <a:rPr lang="en-US" sz="1200" dirty="0"/>
                        <a:t>Procedures:</a:t>
                      </a:r>
                    </a:p>
                    <a:p>
                      <a:pPr marL="285750" indent="-285750">
                        <a:buFont typeface="Wingdings" panose="05000000000000000000" pitchFamily="2" charset="2"/>
                        <a:buChar char="Ø"/>
                      </a:pPr>
                      <a:r>
                        <a:rPr lang="en-US" sz="1200" dirty="0"/>
                        <a:t>Group data by geographic location: Barangay via PSGC</a:t>
                      </a:r>
                    </a:p>
                    <a:p>
                      <a:pPr marL="285750" indent="-285750">
                        <a:buFont typeface="Wingdings" panose="05000000000000000000" pitchFamily="2" charset="2"/>
                        <a:buChar char="Ø"/>
                      </a:pPr>
                      <a:r>
                        <a:rPr lang="en-US" sz="1200" dirty="0"/>
                        <a:t>Compute for total counts for cases, recoveries, deaths, and active cases per barangay</a:t>
                      </a:r>
                    </a:p>
                    <a:p>
                      <a:pPr marL="285750" indent="-285750">
                        <a:buFont typeface="Wingdings" panose="05000000000000000000" pitchFamily="2" charset="2"/>
                        <a:buChar char="Ø"/>
                      </a:pPr>
                      <a:r>
                        <a:rPr lang="en-US" sz="1200" dirty="0"/>
                        <a:t>Compute for case per 100,000 population using PSGC population data and case counts by barangay.</a:t>
                      </a:r>
                    </a:p>
                    <a:p>
                      <a:endParaRPr lang="en-US" sz="1200" dirty="0"/>
                    </a:p>
                    <a:p>
                      <a:r>
                        <a:rPr lang="en-US" sz="1200" dirty="0"/>
                        <a:t>Researchers: Trixie </a:t>
                      </a:r>
                      <a:r>
                        <a:rPr lang="en-US" sz="1200" dirty="0" err="1"/>
                        <a:t>Delmendo</a:t>
                      </a:r>
                      <a:r>
                        <a:rPr lang="en-US" sz="1200" dirty="0"/>
                        <a:t>, UP RI; Peter Julian Cayton, UP PRT</a:t>
                      </a:r>
                    </a:p>
                  </a:txBody>
                  <a:tcPr/>
                </a:tc>
                <a:extLst>
                  <a:ext uri="{0D108BD9-81ED-4DB2-BD59-A6C34878D82A}">
                    <a16:rowId xmlns:a16="http://schemas.microsoft.com/office/drawing/2014/main" val="451902575"/>
                  </a:ext>
                </a:extLst>
              </a:tr>
            </a:tbl>
          </a:graphicData>
        </a:graphic>
      </p:graphicFrame>
    </p:spTree>
    <p:extLst>
      <p:ext uri="{BB962C8B-B14F-4D97-AF65-F5344CB8AC3E}">
        <p14:creationId xmlns:p14="http://schemas.microsoft.com/office/powerpoint/2010/main" val="3849627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4"/>
            <a:ext cx="8596668" cy="1589678"/>
          </a:xfrm>
        </p:spPr>
        <p:txBody>
          <a:bodyPr/>
          <a:lstStyle/>
          <a:p>
            <a:r>
              <a:rPr lang="en-PH" dirty="0"/>
              <a:t>Source: Wickham, H and </a:t>
            </a:r>
            <a:r>
              <a:rPr lang="en-PH" dirty="0" err="1"/>
              <a:t>Grolemund</a:t>
            </a:r>
            <a:r>
              <a:rPr lang="en-PH" dirty="0"/>
              <a:t>, G (2017). R for Data Science. O’Reilly. https://r4ds.had.co.nz/introduction.html</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2252435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sp>
        <p:nvSpPr>
          <p:cNvPr id="3" name="Content Placeholder 2">
            <a:extLst>
              <a:ext uri="{FF2B5EF4-FFF2-40B4-BE49-F238E27FC236}">
                <a16:creationId xmlns:a16="http://schemas.microsoft.com/office/drawing/2014/main" id="{F5320459-5688-6C22-920B-C6CAB5018C86}"/>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C71C8A09-2A5A-2B57-878A-E6F95AC4BB75}"/>
              </a:ext>
            </a:extLst>
          </p:cNvPr>
          <p:cNvPicPr>
            <a:picLocks noChangeAspect="1"/>
          </p:cNvPicPr>
          <p:nvPr/>
        </p:nvPicPr>
        <p:blipFill>
          <a:blip r:embed="rId2"/>
          <a:stretch>
            <a:fillRect/>
          </a:stretch>
        </p:blipFill>
        <p:spPr>
          <a:xfrm>
            <a:off x="895350" y="1839814"/>
            <a:ext cx="8059238" cy="4846736"/>
          </a:xfrm>
          <a:prstGeom prst="rect">
            <a:avLst/>
          </a:prstGeom>
        </p:spPr>
      </p:pic>
    </p:spTree>
    <p:extLst>
      <p:ext uri="{BB962C8B-B14F-4D97-AF65-F5344CB8AC3E}">
        <p14:creationId xmlns:p14="http://schemas.microsoft.com/office/powerpoint/2010/main" val="627707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1219915432"/>
              </p:ext>
            </p:extLst>
          </p:nvPr>
        </p:nvGraphicFramePr>
        <p:xfrm>
          <a:off x="677334" y="1969168"/>
          <a:ext cx="8883761" cy="3657600"/>
        </p:xfrm>
        <a:graphic>
          <a:graphicData uri="http://schemas.openxmlformats.org/drawingml/2006/table">
            <a:tbl>
              <a:tblPr firstRow="1" bandRow="1">
                <a:tableStyleId>{5C22544A-7EE6-4342-B048-85BDC9FD1C3A}</a:tableStyleId>
              </a:tblPr>
              <a:tblGrid>
                <a:gridCol w="1588613">
                  <a:extLst>
                    <a:ext uri="{9D8B030D-6E8A-4147-A177-3AD203B41FA5}">
                      <a16:colId xmlns:a16="http://schemas.microsoft.com/office/drawing/2014/main" val="764384033"/>
                    </a:ext>
                  </a:extLst>
                </a:gridCol>
                <a:gridCol w="7295148">
                  <a:extLst>
                    <a:ext uri="{9D8B030D-6E8A-4147-A177-3AD203B41FA5}">
                      <a16:colId xmlns:a16="http://schemas.microsoft.com/office/drawing/2014/main" val="284415604"/>
                    </a:ext>
                  </a:extLst>
                </a:gridCol>
              </a:tblGrid>
              <a:tr h="0">
                <a:tc>
                  <a:txBody>
                    <a:bodyPr/>
                    <a:lstStyle/>
                    <a:p>
                      <a:r>
                        <a:rPr lang="en-PH" sz="1200" dirty="0"/>
                        <a:t>Project</a:t>
                      </a:r>
                    </a:p>
                  </a:txBody>
                  <a:tcPr/>
                </a:tc>
                <a:tc>
                  <a:txBody>
                    <a:bodyPr/>
                    <a:lstStyle/>
                    <a:p>
                      <a:r>
                        <a:rPr lang="en-PH" sz="1200" dirty="0"/>
                        <a:t>Visualize</a:t>
                      </a:r>
                    </a:p>
                  </a:txBody>
                  <a:tcPr/>
                </a:tc>
                <a:extLst>
                  <a:ext uri="{0D108BD9-81ED-4DB2-BD59-A6C34878D82A}">
                    <a16:rowId xmlns:a16="http://schemas.microsoft.com/office/drawing/2014/main" val="1352343309"/>
                  </a:ext>
                </a:extLst>
              </a:tr>
              <a:tr h="5558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a:txBody>
                    <a:bodyPr/>
                    <a:lstStyle/>
                    <a:p>
                      <a:r>
                        <a:rPr lang="en-PH" sz="1200" dirty="0"/>
                        <a:t>Procedures:</a:t>
                      </a:r>
                    </a:p>
                    <a:p>
                      <a:pPr marL="285750" indent="-285750">
                        <a:buFont typeface="Wingdings" panose="05000000000000000000" pitchFamily="2" charset="2"/>
                        <a:buChar char="Ø"/>
                      </a:pPr>
                      <a:r>
                        <a:rPr lang="en-PH" sz="1200" dirty="0"/>
                        <a:t>Generate plots of cases, recoveries, deaths, and active cases per hierarchy</a:t>
                      </a:r>
                    </a:p>
                    <a:p>
                      <a:pPr marL="0" indent="0">
                        <a:buFont typeface="Wingdings" panose="05000000000000000000" pitchFamily="2" charset="2"/>
                        <a:buNone/>
                      </a:pPr>
                      <a:endParaRPr lang="en-PH" sz="1200" dirty="0"/>
                    </a:p>
                    <a:p>
                      <a:pPr marL="0" indent="0">
                        <a:buFont typeface="Wingdings" panose="05000000000000000000" pitchFamily="2" charset="2"/>
                        <a:buNone/>
                      </a:pPr>
                      <a:r>
                        <a:rPr lang="en-PH" sz="1200" dirty="0"/>
                        <a:t>Researchers: Jan Gil Sarmiento, UPD SS; Peter Julian Cayton, UP PRT</a:t>
                      </a:r>
                    </a:p>
                  </a:txBody>
                  <a:tcPr/>
                </a:tc>
                <a:extLst>
                  <a:ext uri="{0D108BD9-81ED-4DB2-BD59-A6C34878D82A}">
                    <a16:rowId xmlns:a16="http://schemas.microsoft.com/office/drawing/2014/main" val="3790686344"/>
                  </a:ext>
                </a:extLst>
              </a:tr>
              <a:tr h="6641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a:txBody>
                    <a:bodyPr/>
                    <a:lstStyle/>
                    <a:p>
                      <a:r>
                        <a:rPr lang="en-PH" sz="1200" dirty="0"/>
                        <a:t>Procedures:</a:t>
                      </a:r>
                    </a:p>
                    <a:p>
                      <a:pPr marL="285750" indent="-285750">
                        <a:buFont typeface="Wingdings" panose="05000000000000000000" pitchFamily="2" charset="2"/>
                        <a:buChar char="Ø"/>
                      </a:pPr>
                      <a:r>
                        <a:rPr lang="en-PH" sz="1200" dirty="0"/>
                        <a:t>Generate plots of cases per hierarchy</a:t>
                      </a:r>
                    </a:p>
                    <a:p>
                      <a:pPr marL="285750" indent="-285750">
                        <a:buFont typeface="Wingdings" panose="05000000000000000000" pitchFamily="2" charset="2"/>
                        <a:buChar char="Ø"/>
                      </a:pPr>
                      <a:endParaRPr lang="en-PH" sz="1200" dirty="0"/>
                    </a:p>
                    <a:p>
                      <a:pPr marL="0" indent="0">
                        <a:buFont typeface="Wingdings" panose="05000000000000000000" pitchFamily="2" charset="2"/>
                        <a:buNone/>
                      </a:pPr>
                      <a:r>
                        <a:rPr lang="en-PH" sz="1200" dirty="0"/>
                        <a:t>Researchers: </a:t>
                      </a:r>
                      <a:r>
                        <a:rPr lang="it-IT" sz="1200" dirty="0"/>
                        <a:t>Jan Gil Sarmiento, Simon Bismonte, Maryliz Zubiri, and Nicole Uy</a:t>
                      </a:r>
                      <a:endParaRPr lang="en-PH" sz="1200" dirty="0"/>
                    </a:p>
                  </a:txBody>
                  <a:tcPr/>
                </a:tc>
                <a:extLst>
                  <a:ext uri="{0D108BD9-81ED-4DB2-BD59-A6C34878D82A}">
                    <a16:rowId xmlns:a16="http://schemas.microsoft.com/office/drawing/2014/main" val="3835257224"/>
                  </a:ext>
                </a:extLst>
              </a:tr>
              <a:tr h="11378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p>
                      <a:endParaRPr lang="en-PH" sz="1200" dirty="0"/>
                    </a:p>
                  </a:txBody>
                  <a:tcPr/>
                </a:tc>
                <a:tc>
                  <a:txBody>
                    <a:bodyPr/>
                    <a:lstStyle/>
                    <a:p>
                      <a:r>
                        <a:rPr lang="en-US" sz="1200" dirty="0"/>
                        <a:t>Procedures:</a:t>
                      </a:r>
                    </a:p>
                    <a:p>
                      <a:pPr marL="285750" indent="-285750">
                        <a:buFont typeface="Wingdings" panose="05000000000000000000" pitchFamily="2" charset="2"/>
                        <a:buChar char="Ø"/>
                      </a:pPr>
                      <a:r>
                        <a:rPr lang="en-US" sz="1200" dirty="0"/>
                        <a:t>Produce a map of active case distribution in which case dots are randomly distributed within their barangay of residence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200" dirty="0"/>
                        <a:t>Produce a color map of case per 100,000 by barangay of residence with the barangay colors done by belonging into an interval</a:t>
                      </a:r>
                    </a:p>
                    <a:p>
                      <a:endParaRPr lang="en-US" sz="1200" dirty="0"/>
                    </a:p>
                    <a:p>
                      <a:r>
                        <a:rPr lang="en-US" sz="1200" dirty="0"/>
                        <a:t>Researchers: </a:t>
                      </a:r>
                    </a:p>
                    <a:p>
                      <a:r>
                        <a:rPr lang="en-US" sz="1200" dirty="0"/>
                        <a:t>Trixie </a:t>
                      </a:r>
                      <a:r>
                        <a:rPr lang="en-US" sz="1200" dirty="0" err="1"/>
                        <a:t>Delmendo</a:t>
                      </a:r>
                      <a:r>
                        <a:rPr lang="en-US" sz="1200" dirty="0"/>
                        <a:t>, UP RI; Steffanie Chua, UP RI; Jake Mendoza, UP RI; </a:t>
                      </a:r>
                      <a:r>
                        <a:rPr lang="en-US" sz="1200" dirty="0" err="1"/>
                        <a:t>Feye</a:t>
                      </a:r>
                      <a:r>
                        <a:rPr lang="en-US" sz="1200" dirty="0"/>
                        <a:t> Andal, UP RI; UP Resilience Youth Mappers; Peter Julian Cayton, UP PRT</a:t>
                      </a:r>
                    </a:p>
                  </a:txBody>
                  <a:tcPr/>
                </a:tc>
                <a:extLst>
                  <a:ext uri="{0D108BD9-81ED-4DB2-BD59-A6C34878D82A}">
                    <a16:rowId xmlns:a16="http://schemas.microsoft.com/office/drawing/2014/main" val="451902575"/>
                  </a:ext>
                </a:extLst>
              </a:tr>
            </a:tbl>
          </a:graphicData>
        </a:graphic>
      </p:graphicFrame>
    </p:spTree>
    <p:extLst>
      <p:ext uri="{BB962C8B-B14F-4D97-AF65-F5344CB8AC3E}">
        <p14:creationId xmlns:p14="http://schemas.microsoft.com/office/powerpoint/2010/main" val="1139306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sp>
        <p:nvSpPr>
          <p:cNvPr id="3" name="Content Placeholder 2">
            <a:extLst>
              <a:ext uri="{FF2B5EF4-FFF2-40B4-BE49-F238E27FC236}">
                <a16:creationId xmlns:a16="http://schemas.microsoft.com/office/drawing/2014/main" id="{04EE9C7B-26EB-E77D-9D03-8A08379C7C6B}"/>
              </a:ext>
            </a:extLst>
          </p:cNvPr>
          <p:cNvSpPr>
            <a:spLocks noGrp="1"/>
          </p:cNvSpPr>
          <p:nvPr>
            <p:ph idx="1"/>
          </p:nvPr>
        </p:nvSpPr>
        <p:spPr/>
        <p:txBody>
          <a:bodyPr/>
          <a:lstStyle/>
          <a:p>
            <a:endParaRPr lang="en-PH" dirty="0"/>
          </a:p>
        </p:txBody>
      </p:sp>
      <p:pic>
        <p:nvPicPr>
          <p:cNvPr id="7" name="Picture 6">
            <a:extLst>
              <a:ext uri="{FF2B5EF4-FFF2-40B4-BE49-F238E27FC236}">
                <a16:creationId xmlns:a16="http://schemas.microsoft.com/office/drawing/2014/main" id="{E1F90D38-A7FB-28E1-5786-2947B1980932}"/>
              </a:ext>
            </a:extLst>
          </p:cNvPr>
          <p:cNvPicPr>
            <a:picLocks noChangeAspect="1"/>
          </p:cNvPicPr>
          <p:nvPr/>
        </p:nvPicPr>
        <p:blipFill>
          <a:blip r:embed="rId2"/>
          <a:stretch>
            <a:fillRect/>
          </a:stretch>
        </p:blipFill>
        <p:spPr>
          <a:xfrm>
            <a:off x="366110" y="1962589"/>
            <a:ext cx="5129815" cy="1953406"/>
          </a:xfrm>
          <a:prstGeom prst="rect">
            <a:avLst/>
          </a:prstGeom>
        </p:spPr>
      </p:pic>
      <p:pic>
        <p:nvPicPr>
          <p:cNvPr id="9" name="Picture 8">
            <a:extLst>
              <a:ext uri="{FF2B5EF4-FFF2-40B4-BE49-F238E27FC236}">
                <a16:creationId xmlns:a16="http://schemas.microsoft.com/office/drawing/2014/main" id="{23D1F4F8-71D8-51A8-6E26-83F16D76A8F9}"/>
              </a:ext>
            </a:extLst>
          </p:cNvPr>
          <p:cNvPicPr>
            <a:picLocks noChangeAspect="1"/>
          </p:cNvPicPr>
          <p:nvPr/>
        </p:nvPicPr>
        <p:blipFill>
          <a:blip r:embed="rId3"/>
          <a:stretch>
            <a:fillRect/>
          </a:stretch>
        </p:blipFill>
        <p:spPr>
          <a:xfrm>
            <a:off x="2090110" y="4048125"/>
            <a:ext cx="3466987" cy="2705564"/>
          </a:xfrm>
          <a:prstGeom prst="rect">
            <a:avLst/>
          </a:prstGeom>
        </p:spPr>
      </p:pic>
      <p:pic>
        <p:nvPicPr>
          <p:cNvPr id="11" name="Picture 10">
            <a:extLst>
              <a:ext uri="{FF2B5EF4-FFF2-40B4-BE49-F238E27FC236}">
                <a16:creationId xmlns:a16="http://schemas.microsoft.com/office/drawing/2014/main" id="{41CE410A-8F18-D3D1-A560-624C08313D44}"/>
              </a:ext>
            </a:extLst>
          </p:cNvPr>
          <p:cNvPicPr>
            <a:picLocks noChangeAspect="1"/>
          </p:cNvPicPr>
          <p:nvPr/>
        </p:nvPicPr>
        <p:blipFill>
          <a:blip r:embed="rId4"/>
          <a:stretch>
            <a:fillRect/>
          </a:stretch>
        </p:blipFill>
        <p:spPr>
          <a:xfrm>
            <a:off x="6014297" y="2179637"/>
            <a:ext cx="2888969" cy="2498725"/>
          </a:xfrm>
          <a:prstGeom prst="rect">
            <a:avLst/>
          </a:prstGeom>
        </p:spPr>
      </p:pic>
      <p:pic>
        <p:nvPicPr>
          <p:cNvPr id="13" name="Picture 12">
            <a:extLst>
              <a:ext uri="{FF2B5EF4-FFF2-40B4-BE49-F238E27FC236}">
                <a16:creationId xmlns:a16="http://schemas.microsoft.com/office/drawing/2014/main" id="{DE93CD6C-DAF1-79B6-E989-FC08A264AAC5}"/>
              </a:ext>
            </a:extLst>
          </p:cNvPr>
          <p:cNvPicPr>
            <a:picLocks noChangeAspect="1"/>
          </p:cNvPicPr>
          <p:nvPr/>
        </p:nvPicPr>
        <p:blipFill>
          <a:blip r:embed="rId5"/>
          <a:stretch>
            <a:fillRect/>
          </a:stretch>
        </p:blipFill>
        <p:spPr>
          <a:xfrm>
            <a:off x="8729662" y="3590927"/>
            <a:ext cx="3332617" cy="3109912"/>
          </a:xfrm>
          <a:prstGeom prst="rect">
            <a:avLst/>
          </a:prstGeom>
        </p:spPr>
      </p:pic>
    </p:spTree>
    <p:extLst>
      <p:ext uri="{BB962C8B-B14F-4D97-AF65-F5344CB8AC3E}">
        <p14:creationId xmlns:p14="http://schemas.microsoft.com/office/powerpoint/2010/main" val="2455774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655743594"/>
              </p:ext>
            </p:extLst>
          </p:nvPr>
        </p:nvGraphicFramePr>
        <p:xfrm>
          <a:off x="677334" y="1969168"/>
          <a:ext cx="8883761" cy="3240938"/>
        </p:xfrm>
        <a:graphic>
          <a:graphicData uri="http://schemas.openxmlformats.org/drawingml/2006/table">
            <a:tbl>
              <a:tblPr firstRow="1" bandRow="1">
                <a:tableStyleId>{5C22544A-7EE6-4342-B048-85BDC9FD1C3A}</a:tableStyleId>
              </a:tblPr>
              <a:tblGrid>
                <a:gridCol w="1588613">
                  <a:extLst>
                    <a:ext uri="{9D8B030D-6E8A-4147-A177-3AD203B41FA5}">
                      <a16:colId xmlns:a16="http://schemas.microsoft.com/office/drawing/2014/main" val="764384033"/>
                    </a:ext>
                  </a:extLst>
                </a:gridCol>
                <a:gridCol w="7295148">
                  <a:extLst>
                    <a:ext uri="{9D8B030D-6E8A-4147-A177-3AD203B41FA5}">
                      <a16:colId xmlns:a16="http://schemas.microsoft.com/office/drawing/2014/main" val="284415604"/>
                    </a:ext>
                  </a:extLst>
                </a:gridCol>
              </a:tblGrid>
              <a:tr h="0">
                <a:tc>
                  <a:txBody>
                    <a:bodyPr/>
                    <a:lstStyle/>
                    <a:p>
                      <a:r>
                        <a:rPr lang="en-PH" sz="1200" dirty="0"/>
                        <a:t>Project</a:t>
                      </a:r>
                    </a:p>
                  </a:txBody>
                  <a:tcPr/>
                </a:tc>
                <a:tc>
                  <a:txBody>
                    <a:bodyPr/>
                    <a:lstStyle/>
                    <a:p>
                      <a:r>
                        <a:rPr lang="en-PH" sz="1200" dirty="0"/>
                        <a:t>Model</a:t>
                      </a:r>
                    </a:p>
                  </a:txBody>
                  <a:tcPr/>
                </a:tc>
                <a:extLst>
                  <a:ext uri="{0D108BD9-81ED-4DB2-BD59-A6C34878D82A}">
                    <a16:rowId xmlns:a16="http://schemas.microsoft.com/office/drawing/2014/main" val="1352343309"/>
                  </a:ext>
                </a:extLst>
              </a:tr>
              <a:tr h="5558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a:txBody>
                    <a:bodyPr/>
                    <a:lstStyle/>
                    <a:p>
                      <a:r>
                        <a:rPr lang="en-PH" sz="1200" dirty="0"/>
                        <a:t>Procedures:</a:t>
                      </a:r>
                    </a:p>
                    <a:p>
                      <a:pPr marL="285750" indent="-285750">
                        <a:buFont typeface="Wingdings" panose="05000000000000000000" pitchFamily="2" charset="2"/>
                        <a:buChar char="Ø"/>
                      </a:pPr>
                      <a:r>
                        <a:rPr lang="en-PH" sz="1200" dirty="0"/>
                        <a:t>Generate the time-varying reproduction number based on an existing Bayesian estimation technique</a:t>
                      </a:r>
                    </a:p>
                    <a:p>
                      <a:pPr marL="0" indent="0">
                        <a:buFont typeface="Wingdings" panose="05000000000000000000" pitchFamily="2" charset="2"/>
                        <a:buNone/>
                      </a:pPr>
                      <a:endParaRPr lang="en-PH" sz="1200" dirty="0"/>
                    </a:p>
                    <a:p>
                      <a:pPr marL="0" indent="0">
                        <a:buFont typeface="Wingdings" panose="05000000000000000000" pitchFamily="2" charset="2"/>
                        <a:buNone/>
                      </a:pPr>
                      <a:r>
                        <a:rPr lang="en-PH" sz="1200" dirty="0"/>
                        <a:t>Researchers: Jan Gil Sarmiento, UPD SS; Peter Julian Cayton, UP PRT</a:t>
                      </a:r>
                    </a:p>
                  </a:txBody>
                  <a:tcPr/>
                </a:tc>
                <a:extLst>
                  <a:ext uri="{0D108BD9-81ED-4DB2-BD59-A6C34878D82A}">
                    <a16:rowId xmlns:a16="http://schemas.microsoft.com/office/drawing/2014/main" val="3790686344"/>
                  </a:ext>
                </a:extLst>
              </a:tr>
              <a:tr h="66414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a:txBody>
                    <a:bodyPr/>
                    <a:lstStyle/>
                    <a:p>
                      <a:r>
                        <a:rPr lang="en-PH" sz="1200" dirty="0"/>
                        <a:t>Procedures:</a:t>
                      </a:r>
                    </a:p>
                    <a:p>
                      <a:pPr marL="285750" indent="-285750">
                        <a:buFont typeface="Wingdings" panose="05000000000000000000" pitchFamily="2" charset="2"/>
                        <a:buChar char="Ø"/>
                      </a:pPr>
                      <a:r>
                        <a:rPr lang="en-PH" sz="1200" dirty="0"/>
                        <a:t>Generate the short-term forecasts assuming a model based on the </a:t>
                      </a:r>
                      <a:r>
                        <a:rPr lang="en-PH" sz="1200" dirty="0" err="1"/>
                        <a:t>Epiforecasts</a:t>
                      </a:r>
                      <a:r>
                        <a:rPr lang="en-PH" sz="1200" dirty="0"/>
                        <a:t> methodology</a:t>
                      </a:r>
                    </a:p>
                    <a:p>
                      <a:pPr marL="285750" indent="-285750">
                        <a:buFont typeface="Wingdings" panose="05000000000000000000" pitchFamily="2" charset="2"/>
                        <a:buChar char="Ø"/>
                      </a:pPr>
                      <a:endParaRPr lang="en-PH" sz="1200" dirty="0"/>
                    </a:p>
                    <a:p>
                      <a:pPr marL="0" indent="0">
                        <a:buFont typeface="Wingdings" panose="05000000000000000000" pitchFamily="2" charset="2"/>
                        <a:buNone/>
                      </a:pPr>
                      <a:r>
                        <a:rPr lang="en-PH" sz="1200" dirty="0"/>
                        <a:t>Researchers: </a:t>
                      </a:r>
                      <a:r>
                        <a:rPr lang="it-IT" sz="1200" dirty="0"/>
                        <a:t>Jan Gil Sarmiento, Simon Bismonte, Maryliz Zubiri, </a:t>
                      </a:r>
                      <a:r>
                        <a:rPr lang="en-PH" sz="1200" dirty="0"/>
                        <a:t>Peter Julian Cayton, Robert Neil Leong</a:t>
                      </a:r>
                    </a:p>
                  </a:txBody>
                  <a:tcPr/>
                </a:tc>
                <a:extLst>
                  <a:ext uri="{0D108BD9-81ED-4DB2-BD59-A6C34878D82A}">
                    <a16:rowId xmlns:a16="http://schemas.microsoft.com/office/drawing/2014/main" val="3835257224"/>
                  </a:ext>
                </a:extLst>
              </a:tr>
              <a:tr h="11378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txBody>
                  <a:tcPr/>
                </a:tc>
                <a:tc>
                  <a:txBody>
                    <a:bodyPr/>
                    <a:lstStyle/>
                    <a:p>
                      <a:r>
                        <a:rPr lang="en-US" sz="1200" dirty="0"/>
                        <a:t>(none)</a:t>
                      </a:r>
                    </a:p>
                  </a:txBody>
                  <a:tcPr/>
                </a:tc>
                <a:extLst>
                  <a:ext uri="{0D108BD9-81ED-4DB2-BD59-A6C34878D82A}">
                    <a16:rowId xmlns:a16="http://schemas.microsoft.com/office/drawing/2014/main" val="451902575"/>
                  </a:ext>
                </a:extLst>
              </a:tr>
            </a:tbl>
          </a:graphicData>
        </a:graphic>
      </p:graphicFrame>
    </p:spTree>
    <p:extLst>
      <p:ext uri="{BB962C8B-B14F-4D97-AF65-F5344CB8AC3E}">
        <p14:creationId xmlns:p14="http://schemas.microsoft.com/office/powerpoint/2010/main" val="799254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pic>
        <p:nvPicPr>
          <p:cNvPr id="9" name="Picture 8">
            <a:extLst>
              <a:ext uri="{FF2B5EF4-FFF2-40B4-BE49-F238E27FC236}">
                <a16:creationId xmlns:a16="http://schemas.microsoft.com/office/drawing/2014/main" id="{6FD88A10-40CC-76D0-564C-A497E5E478CA}"/>
              </a:ext>
            </a:extLst>
          </p:cNvPr>
          <p:cNvPicPr>
            <a:picLocks noChangeAspect="1"/>
          </p:cNvPicPr>
          <p:nvPr/>
        </p:nvPicPr>
        <p:blipFill>
          <a:blip r:embed="rId2"/>
          <a:stretch>
            <a:fillRect/>
          </a:stretch>
        </p:blipFill>
        <p:spPr>
          <a:xfrm>
            <a:off x="165711" y="1930401"/>
            <a:ext cx="6220802" cy="2411864"/>
          </a:xfrm>
          <a:prstGeom prst="rect">
            <a:avLst/>
          </a:prstGeom>
        </p:spPr>
      </p:pic>
      <p:pic>
        <p:nvPicPr>
          <p:cNvPr id="7" name="Content Placeholder 6" descr="Chart&#10;&#10;Description automatically generated">
            <a:extLst>
              <a:ext uri="{FF2B5EF4-FFF2-40B4-BE49-F238E27FC236}">
                <a16:creationId xmlns:a16="http://schemas.microsoft.com/office/drawing/2014/main" id="{437DE5A9-30BE-3B56-87BA-AA2BFDD4EE3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7287" t="7186" r="19726" b="47705"/>
          <a:stretch/>
        </p:blipFill>
        <p:spPr>
          <a:xfrm>
            <a:off x="5695950" y="3677810"/>
            <a:ext cx="5614988" cy="2999970"/>
          </a:xfrm>
        </p:spPr>
      </p:pic>
    </p:spTree>
    <p:extLst>
      <p:ext uri="{BB962C8B-B14F-4D97-AF65-F5344CB8AC3E}">
        <p14:creationId xmlns:p14="http://schemas.microsoft.com/office/powerpoint/2010/main" val="2732258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graphicFrame>
        <p:nvGraphicFramePr>
          <p:cNvPr id="6" name="Table 6">
            <a:extLst>
              <a:ext uri="{FF2B5EF4-FFF2-40B4-BE49-F238E27FC236}">
                <a16:creationId xmlns:a16="http://schemas.microsoft.com/office/drawing/2014/main" id="{0529AE7D-531B-905C-DB85-2C348BBC7867}"/>
              </a:ext>
            </a:extLst>
          </p:cNvPr>
          <p:cNvGraphicFramePr>
            <a:graphicFrameLocks noGrp="1"/>
          </p:cNvGraphicFramePr>
          <p:nvPr>
            <p:ph idx="1"/>
            <p:extLst>
              <p:ext uri="{D42A27DB-BD31-4B8C-83A1-F6EECF244321}">
                <p14:modId xmlns:p14="http://schemas.microsoft.com/office/powerpoint/2010/main" val="2949823819"/>
              </p:ext>
            </p:extLst>
          </p:nvPr>
        </p:nvGraphicFramePr>
        <p:xfrm>
          <a:off x="677334" y="1969168"/>
          <a:ext cx="8883761" cy="3240938"/>
        </p:xfrm>
        <a:graphic>
          <a:graphicData uri="http://schemas.openxmlformats.org/drawingml/2006/table">
            <a:tbl>
              <a:tblPr firstRow="1" bandRow="1">
                <a:tableStyleId>{5C22544A-7EE6-4342-B048-85BDC9FD1C3A}</a:tableStyleId>
              </a:tblPr>
              <a:tblGrid>
                <a:gridCol w="1588613">
                  <a:extLst>
                    <a:ext uri="{9D8B030D-6E8A-4147-A177-3AD203B41FA5}">
                      <a16:colId xmlns:a16="http://schemas.microsoft.com/office/drawing/2014/main" val="764384033"/>
                    </a:ext>
                  </a:extLst>
                </a:gridCol>
                <a:gridCol w="7295148">
                  <a:extLst>
                    <a:ext uri="{9D8B030D-6E8A-4147-A177-3AD203B41FA5}">
                      <a16:colId xmlns:a16="http://schemas.microsoft.com/office/drawing/2014/main" val="284415604"/>
                    </a:ext>
                  </a:extLst>
                </a:gridCol>
              </a:tblGrid>
              <a:tr h="0">
                <a:tc>
                  <a:txBody>
                    <a:bodyPr/>
                    <a:lstStyle/>
                    <a:p>
                      <a:r>
                        <a:rPr lang="en-PH" sz="1200" dirty="0"/>
                        <a:t>Project</a:t>
                      </a:r>
                    </a:p>
                  </a:txBody>
                  <a:tcPr/>
                </a:tc>
                <a:tc>
                  <a:txBody>
                    <a:bodyPr/>
                    <a:lstStyle/>
                    <a:p>
                      <a:r>
                        <a:rPr lang="en-PH" sz="1200" dirty="0"/>
                        <a:t>Communicate</a:t>
                      </a:r>
                    </a:p>
                  </a:txBody>
                  <a:tcPr/>
                </a:tc>
                <a:extLst>
                  <a:ext uri="{0D108BD9-81ED-4DB2-BD59-A6C34878D82A}">
                    <a16:rowId xmlns:a16="http://schemas.microsoft.com/office/drawing/2014/main" val="1352343309"/>
                  </a:ext>
                </a:extLst>
              </a:tr>
              <a:tr h="55585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Epidemiological Statistics for COVID-19 (w/UP PRT)</a:t>
                      </a:r>
                    </a:p>
                    <a:p>
                      <a:endParaRPr lang="en-PH" sz="1200" dirty="0"/>
                    </a:p>
                  </a:txBody>
                  <a:tcPr/>
                </a:tc>
                <a:tc>
                  <a:txBody>
                    <a:bodyPr/>
                    <a:lstStyle/>
                    <a:p>
                      <a:r>
                        <a:rPr lang="en-PH" sz="1200" dirty="0"/>
                        <a:t>Procedures:</a:t>
                      </a:r>
                    </a:p>
                    <a:p>
                      <a:pPr marL="285750" indent="-285750">
                        <a:buFont typeface="Wingdings" panose="05000000000000000000" pitchFamily="2" charset="2"/>
                        <a:buChar char="Ø"/>
                      </a:pPr>
                      <a:r>
                        <a:rPr lang="en-PH" sz="1200" dirty="0"/>
                        <a:t>Publish a website page for uploading the statistics</a:t>
                      </a:r>
                    </a:p>
                    <a:p>
                      <a:pPr marL="285750" indent="-285750">
                        <a:buFont typeface="Wingdings" panose="05000000000000000000" pitchFamily="2" charset="2"/>
                        <a:buChar char="Ø"/>
                      </a:pPr>
                      <a:r>
                        <a:rPr lang="en-PH" sz="1200" dirty="0"/>
                        <a:t>Generate a PDF report file</a:t>
                      </a:r>
                    </a:p>
                    <a:p>
                      <a:pPr marL="0" indent="0">
                        <a:buFont typeface="Wingdings" panose="05000000000000000000" pitchFamily="2" charset="2"/>
                        <a:buNone/>
                      </a:pPr>
                      <a:endParaRPr lang="en-PH" sz="1200" dirty="0"/>
                    </a:p>
                    <a:p>
                      <a:pPr marL="0" indent="0">
                        <a:buFont typeface="Wingdings" panose="05000000000000000000" pitchFamily="2" charset="2"/>
                        <a:buNone/>
                      </a:pPr>
                      <a:r>
                        <a:rPr lang="en-PH" sz="1200" dirty="0"/>
                        <a:t>Researchers: </a:t>
                      </a:r>
                      <a:r>
                        <a:rPr lang="en-PH" sz="1200" dirty="0" err="1"/>
                        <a:t>Feye</a:t>
                      </a:r>
                      <a:r>
                        <a:rPr lang="en-PH" sz="1200" dirty="0"/>
                        <a:t> Andal and developers from the UP RI; Peter Julian Cayton, UP PRT</a:t>
                      </a:r>
                    </a:p>
                  </a:txBody>
                  <a:tcPr/>
                </a:tc>
                <a:extLst>
                  <a:ext uri="{0D108BD9-81ED-4DB2-BD59-A6C34878D82A}">
                    <a16:rowId xmlns:a16="http://schemas.microsoft.com/office/drawing/2014/main" val="3790686344"/>
                  </a:ext>
                </a:extLst>
              </a:tr>
              <a:tr h="69863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Short-term Forecasting of COVID-19 Cases (w/ L4H)</a:t>
                      </a:r>
                    </a:p>
                  </a:txBody>
                  <a:tcPr/>
                </a:tc>
                <a:tc>
                  <a:txBody>
                    <a:bodyPr/>
                    <a:lstStyle/>
                    <a:p>
                      <a:r>
                        <a:rPr lang="en-PH" sz="1200" dirty="0"/>
                        <a:t>Procedure:</a:t>
                      </a:r>
                    </a:p>
                    <a:p>
                      <a:pPr marL="285750" indent="-285750">
                        <a:buFont typeface="Wingdings" panose="05000000000000000000" pitchFamily="2" charset="2"/>
                        <a:buChar char="Ø"/>
                      </a:pPr>
                      <a:r>
                        <a:rPr lang="en-PH" sz="1200" dirty="0"/>
                        <a:t>Publish the results through the L4H website</a:t>
                      </a:r>
                    </a:p>
                    <a:p>
                      <a:pPr marL="285750" indent="-285750">
                        <a:buFont typeface="Wingdings" panose="05000000000000000000" pitchFamily="2" charset="2"/>
                        <a:buChar char="Ø"/>
                      </a:pPr>
                      <a:endParaRPr lang="en-PH" sz="1200" dirty="0"/>
                    </a:p>
                    <a:p>
                      <a:pPr marL="0" indent="0">
                        <a:buFont typeface="Wingdings" panose="05000000000000000000" pitchFamily="2" charset="2"/>
                        <a:buNone/>
                      </a:pPr>
                      <a:r>
                        <a:rPr lang="en-PH" sz="1200" dirty="0"/>
                        <a:t>Researchers: </a:t>
                      </a:r>
                      <a:r>
                        <a:rPr lang="en-US" sz="1200" dirty="0"/>
                        <a:t>Dominic </a:t>
                      </a:r>
                      <a:r>
                        <a:rPr lang="en-US" sz="1200" dirty="0" err="1"/>
                        <a:t>Ligot</a:t>
                      </a:r>
                      <a:r>
                        <a:rPr lang="en-US" sz="1200" dirty="0"/>
                        <a:t>, Mark Toledo, and Angelica </a:t>
                      </a:r>
                      <a:r>
                        <a:rPr lang="en-US" sz="1200" dirty="0" err="1"/>
                        <a:t>Mhay</a:t>
                      </a:r>
                      <a:r>
                        <a:rPr lang="en-US" sz="1200" dirty="0"/>
                        <a:t> Salazar</a:t>
                      </a:r>
                      <a:endParaRPr lang="en-PH" sz="1200" dirty="0"/>
                    </a:p>
                  </a:txBody>
                  <a:tcPr/>
                </a:tc>
                <a:extLst>
                  <a:ext uri="{0D108BD9-81ED-4DB2-BD59-A6C34878D82A}">
                    <a16:rowId xmlns:a16="http://schemas.microsoft.com/office/drawing/2014/main" val="3835257224"/>
                  </a:ext>
                </a:extLst>
              </a:tr>
              <a:tr h="113781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PH" sz="1200" dirty="0"/>
                        <a:t>Mapping COVID-19 Cases (w/ UP PRT)</a:t>
                      </a:r>
                    </a:p>
                  </a:txBody>
                  <a:tcPr/>
                </a:tc>
                <a:tc>
                  <a:txBody>
                    <a:bodyPr/>
                    <a:lstStyle/>
                    <a:p>
                      <a:r>
                        <a:rPr lang="en-US" sz="1200" dirty="0"/>
                        <a:t>Procedure:</a:t>
                      </a:r>
                    </a:p>
                    <a:p>
                      <a:pPr marL="171450" indent="-171450">
                        <a:buFont typeface="Wingdings" panose="05000000000000000000" pitchFamily="2" charset="2"/>
                        <a:buChar char="Ø"/>
                      </a:pPr>
                      <a:r>
                        <a:rPr lang="en-US" sz="1200" dirty="0"/>
                        <a:t>Produce maps based on the results</a:t>
                      </a:r>
                    </a:p>
                    <a:p>
                      <a:pPr marL="171450" indent="-171450">
                        <a:buFont typeface="Wingdings" panose="05000000000000000000" pitchFamily="2" charset="2"/>
                        <a:buChar char="Ø"/>
                      </a:pPr>
                      <a:endParaRPr lang="en-US" sz="1200" dirty="0"/>
                    </a:p>
                    <a:p>
                      <a:pPr marL="0" indent="0">
                        <a:buFont typeface="Wingdings" panose="05000000000000000000" pitchFamily="2" charset="2"/>
                        <a:buNone/>
                      </a:pPr>
                      <a:r>
                        <a:rPr lang="en-US" sz="1200" dirty="0"/>
                        <a:t>Researchers: Trixie </a:t>
                      </a:r>
                      <a:r>
                        <a:rPr lang="en-US" sz="1200" dirty="0" err="1"/>
                        <a:t>Delmendo</a:t>
                      </a:r>
                      <a:r>
                        <a:rPr lang="en-US" sz="1200" dirty="0"/>
                        <a:t>, UP RI; Steffanie Chua, UP RI; Jake Mendoza, UP RI; mappers and research of the UP RI and UP RI </a:t>
                      </a:r>
                      <a:r>
                        <a:rPr lang="en-US" sz="1200" dirty="0" err="1"/>
                        <a:t>Youthmappers</a:t>
                      </a:r>
                      <a:r>
                        <a:rPr lang="en-US" sz="1200" dirty="0"/>
                        <a:t>,</a:t>
                      </a:r>
                    </a:p>
                  </a:txBody>
                  <a:tcPr/>
                </a:tc>
                <a:extLst>
                  <a:ext uri="{0D108BD9-81ED-4DB2-BD59-A6C34878D82A}">
                    <a16:rowId xmlns:a16="http://schemas.microsoft.com/office/drawing/2014/main" val="451902575"/>
                  </a:ext>
                </a:extLst>
              </a:tr>
            </a:tbl>
          </a:graphicData>
        </a:graphic>
      </p:graphicFrame>
    </p:spTree>
    <p:extLst>
      <p:ext uri="{BB962C8B-B14F-4D97-AF65-F5344CB8AC3E}">
        <p14:creationId xmlns:p14="http://schemas.microsoft.com/office/powerpoint/2010/main" val="320681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D49A9-7FEA-3C79-AAC6-BB84C78ABFD8}"/>
              </a:ext>
            </a:extLst>
          </p:cNvPr>
          <p:cNvSpPr>
            <a:spLocks noGrp="1"/>
          </p:cNvSpPr>
          <p:nvPr>
            <p:ph type="title"/>
          </p:nvPr>
        </p:nvSpPr>
        <p:spPr/>
        <p:txBody>
          <a:bodyPr/>
          <a:lstStyle/>
          <a:p>
            <a:r>
              <a:rPr lang="en-PH" dirty="0"/>
              <a:t>Demonstrating the Workflow with a Team using Example Projects</a:t>
            </a:r>
          </a:p>
        </p:txBody>
      </p:sp>
      <p:pic>
        <p:nvPicPr>
          <p:cNvPr id="7" name="Content Placeholder 6" descr="Graphical user interface, chart&#10;&#10;Description automatically generated">
            <a:extLst>
              <a:ext uri="{FF2B5EF4-FFF2-40B4-BE49-F238E27FC236}">
                <a16:creationId xmlns:a16="http://schemas.microsoft.com/office/drawing/2014/main" id="{035593A4-46AB-52BA-E4E5-2275558BF5C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46888" y="4320407"/>
            <a:ext cx="4882588" cy="2489712"/>
          </a:xfrm>
        </p:spPr>
      </p:pic>
      <p:pic>
        <p:nvPicPr>
          <p:cNvPr id="8" name="Untitled video - Made with Clipchamp">
            <a:hlinkClick r:id="" action="ppaction://media"/>
            <a:extLst>
              <a:ext uri="{FF2B5EF4-FFF2-40B4-BE49-F238E27FC236}">
                <a16:creationId xmlns:a16="http://schemas.microsoft.com/office/drawing/2014/main" id="{F66DC9EF-3250-1C57-3F83-B0CCCA5B50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02701" y="2058987"/>
            <a:ext cx="3175000" cy="4762500"/>
          </a:xfrm>
          <a:prstGeom prst="rect">
            <a:avLst/>
          </a:prstGeom>
        </p:spPr>
      </p:pic>
      <p:pic>
        <p:nvPicPr>
          <p:cNvPr id="10" name="Picture 9">
            <a:extLst>
              <a:ext uri="{FF2B5EF4-FFF2-40B4-BE49-F238E27FC236}">
                <a16:creationId xmlns:a16="http://schemas.microsoft.com/office/drawing/2014/main" id="{A674FF87-CC13-B5EC-63A6-93F8153F198C}"/>
              </a:ext>
            </a:extLst>
          </p:cNvPr>
          <p:cNvPicPr>
            <a:picLocks noChangeAspect="1"/>
          </p:cNvPicPr>
          <p:nvPr/>
        </p:nvPicPr>
        <p:blipFill>
          <a:blip r:embed="rId6"/>
          <a:stretch>
            <a:fillRect/>
          </a:stretch>
        </p:blipFill>
        <p:spPr>
          <a:xfrm>
            <a:off x="4882083" y="1980554"/>
            <a:ext cx="3968751" cy="2090441"/>
          </a:xfrm>
          <a:prstGeom prst="rect">
            <a:avLst/>
          </a:prstGeom>
        </p:spPr>
      </p:pic>
      <p:pic>
        <p:nvPicPr>
          <p:cNvPr id="12" name="Picture 11">
            <a:extLst>
              <a:ext uri="{FF2B5EF4-FFF2-40B4-BE49-F238E27FC236}">
                <a16:creationId xmlns:a16="http://schemas.microsoft.com/office/drawing/2014/main" id="{868D1205-AF21-B8D0-6EF2-24A56D282F1D}"/>
              </a:ext>
            </a:extLst>
          </p:cNvPr>
          <p:cNvPicPr>
            <a:picLocks noChangeAspect="1"/>
          </p:cNvPicPr>
          <p:nvPr/>
        </p:nvPicPr>
        <p:blipFill>
          <a:blip r:embed="rId7"/>
          <a:stretch>
            <a:fillRect/>
          </a:stretch>
        </p:blipFill>
        <p:spPr>
          <a:xfrm>
            <a:off x="110579" y="1878667"/>
            <a:ext cx="4719638" cy="2117744"/>
          </a:xfrm>
          <a:prstGeom prst="rect">
            <a:avLst/>
          </a:prstGeom>
        </p:spPr>
      </p:pic>
    </p:spTree>
    <p:extLst>
      <p:ext uri="{BB962C8B-B14F-4D97-AF65-F5344CB8AC3E}">
        <p14:creationId xmlns:p14="http://schemas.microsoft.com/office/powerpoint/2010/main" val="150190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545B5-2094-50D9-8AF7-03A4BFE8B6EE}"/>
              </a:ext>
            </a:extLst>
          </p:cNvPr>
          <p:cNvSpPr>
            <a:spLocks noGrp="1"/>
          </p:cNvSpPr>
          <p:nvPr>
            <p:ph type="title"/>
          </p:nvPr>
        </p:nvSpPr>
        <p:spPr/>
        <p:txBody>
          <a:bodyPr/>
          <a:lstStyle/>
          <a:p>
            <a:r>
              <a:rPr lang="en-PH" dirty="0"/>
              <a:t>Closing Remarks</a:t>
            </a:r>
          </a:p>
        </p:txBody>
      </p:sp>
      <p:sp>
        <p:nvSpPr>
          <p:cNvPr id="5" name="Text Placeholder 4">
            <a:extLst>
              <a:ext uri="{FF2B5EF4-FFF2-40B4-BE49-F238E27FC236}">
                <a16:creationId xmlns:a16="http://schemas.microsoft.com/office/drawing/2014/main" id="{05585D4E-A08D-41AB-1C5F-0C95AAC9D67E}"/>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1829266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DAB418-FE5F-C023-035D-3E8F6DA9B637}"/>
              </a:ext>
            </a:extLst>
          </p:cNvPr>
          <p:cNvSpPr>
            <a:spLocks noGrp="1"/>
          </p:cNvSpPr>
          <p:nvPr>
            <p:ph type="title"/>
          </p:nvPr>
        </p:nvSpPr>
        <p:spPr/>
        <p:txBody>
          <a:bodyPr/>
          <a:lstStyle/>
          <a:p>
            <a:r>
              <a:rPr lang="en-PH" dirty="0"/>
              <a:t>Closing Remarks</a:t>
            </a:r>
          </a:p>
        </p:txBody>
      </p:sp>
      <p:sp>
        <p:nvSpPr>
          <p:cNvPr id="5" name="Content Placeholder 4">
            <a:extLst>
              <a:ext uri="{FF2B5EF4-FFF2-40B4-BE49-F238E27FC236}">
                <a16:creationId xmlns:a16="http://schemas.microsoft.com/office/drawing/2014/main" id="{BF8FC2CE-F8D7-17FD-0382-FCC74D91F3B1}"/>
              </a:ext>
            </a:extLst>
          </p:cNvPr>
          <p:cNvSpPr>
            <a:spLocks noGrp="1"/>
          </p:cNvSpPr>
          <p:nvPr>
            <p:ph idx="1"/>
          </p:nvPr>
        </p:nvSpPr>
        <p:spPr/>
        <p:txBody>
          <a:bodyPr/>
          <a:lstStyle/>
          <a:p>
            <a:r>
              <a:rPr lang="en-PH" dirty="0"/>
              <a:t>Data science involves not only technical skills such as programming, statistics, and subject matter knowledge, but also communication and team collaboration</a:t>
            </a:r>
          </a:p>
          <a:p>
            <a:r>
              <a:rPr lang="en-PH" dirty="0"/>
              <a:t>By making data science projects in teams, the burden per person is reduced </a:t>
            </a:r>
            <a:r>
              <a:rPr lang="en-PH"/>
              <a:t>and high-quality </a:t>
            </a:r>
            <a:r>
              <a:rPr lang="en-PH" dirty="0"/>
              <a:t>data products are produced.</a:t>
            </a:r>
          </a:p>
          <a:p>
            <a:r>
              <a:rPr lang="en-PH" dirty="0"/>
              <a:t>Utilize each member’s comparative advantage skills to maximize quality of output</a:t>
            </a:r>
          </a:p>
          <a:p>
            <a:r>
              <a:rPr lang="en-PH" dirty="0"/>
              <a:t>Build cohesion and empathy as a team of analysts and scientists producing data products</a:t>
            </a:r>
          </a:p>
        </p:txBody>
      </p:sp>
    </p:spTree>
    <p:extLst>
      <p:ext uri="{BB962C8B-B14F-4D97-AF65-F5344CB8AC3E}">
        <p14:creationId xmlns:p14="http://schemas.microsoft.com/office/powerpoint/2010/main" val="31775496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545B5-2094-50D9-8AF7-03A4BFE8B6EE}"/>
              </a:ext>
            </a:extLst>
          </p:cNvPr>
          <p:cNvSpPr>
            <a:spLocks noGrp="1"/>
          </p:cNvSpPr>
          <p:nvPr>
            <p:ph type="title"/>
          </p:nvPr>
        </p:nvSpPr>
        <p:spPr/>
        <p:txBody>
          <a:bodyPr/>
          <a:lstStyle/>
          <a:p>
            <a:r>
              <a:rPr lang="en-PH" dirty="0"/>
              <a:t>Thanks and stay safe always!</a:t>
            </a:r>
          </a:p>
        </p:txBody>
      </p:sp>
      <p:sp>
        <p:nvSpPr>
          <p:cNvPr id="5" name="Text Placeholder 4">
            <a:extLst>
              <a:ext uri="{FF2B5EF4-FFF2-40B4-BE49-F238E27FC236}">
                <a16:creationId xmlns:a16="http://schemas.microsoft.com/office/drawing/2014/main" id="{05585D4E-A08D-41AB-1C5F-0C95AAC9D67E}"/>
              </a:ext>
            </a:extLst>
          </p:cNvPr>
          <p:cNvSpPr>
            <a:spLocks noGrp="1"/>
          </p:cNvSpPr>
          <p:nvPr>
            <p:ph type="body" idx="1"/>
          </p:nvPr>
        </p:nvSpPr>
        <p:spPr/>
        <p:txBody>
          <a:bodyPr/>
          <a:lstStyle/>
          <a:p>
            <a:endParaRPr lang="en-PH"/>
          </a:p>
        </p:txBody>
      </p:sp>
    </p:spTree>
    <p:extLst>
      <p:ext uri="{BB962C8B-B14F-4D97-AF65-F5344CB8AC3E}">
        <p14:creationId xmlns:p14="http://schemas.microsoft.com/office/powerpoint/2010/main" val="97722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4"/>
            <a:ext cx="8596668" cy="1589678"/>
          </a:xfrm>
        </p:spPr>
        <p:txBody>
          <a:bodyPr/>
          <a:lstStyle/>
          <a:p>
            <a:r>
              <a:rPr lang="en-PH" dirty="0"/>
              <a:t>Import</a:t>
            </a:r>
          </a:p>
          <a:p>
            <a:pPr lvl="1"/>
            <a:r>
              <a:rPr lang="en-PH" dirty="0"/>
              <a:t>Extracting the data from an internal database, a file, an online website, or thru a web application programming interface (API), to be loaded in R/RStudio</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965632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4"/>
            <a:ext cx="8596668" cy="1589678"/>
          </a:xfrm>
        </p:spPr>
        <p:txBody>
          <a:bodyPr>
            <a:normAutofit lnSpcReduction="10000"/>
          </a:bodyPr>
          <a:lstStyle/>
          <a:p>
            <a:r>
              <a:rPr lang="en-PH" dirty="0"/>
              <a:t>Tidy</a:t>
            </a:r>
          </a:p>
          <a:p>
            <a:pPr lvl="1"/>
            <a:r>
              <a:rPr lang="en-PH" dirty="0"/>
              <a:t>Arranging the data into a neat data structure, with variable as columns and data points as rows.</a:t>
            </a:r>
          </a:p>
          <a:p>
            <a:pPr lvl="1"/>
            <a:r>
              <a:rPr lang="en-PH" dirty="0"/>
              <a:t>Included in this step would be data cleaning, data augmentation, missing data imputation, and others</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294812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3"/>
            <a:ext cx="8596668" cy="2181728"/>
          </a:xfrm>
        </p:spPr>
        <p:txBody>
          <a:bodyPr>
            <a:normAutofit/>
          </a:bodyPr>
          <a:lstStyle/>
          <a:p>
            <a:r>
              <a:rPr lang="en-PH" dirty="0"/>
              <a:t>Understand</a:t>
            </a:r>
          </a:p>
          <a:p>
            <a:pPr lvl="1"/>
            <a:r>
              <a:rPr lang="en-PH" dirty="0"/>
              <a:t>Generally, the steps to extract insights from data after tidying up.</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105262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3"/>
            <a:ext cx="8596668" cy="2181728"/>
          </a:xfrm>
        </p:spPr>
        <p:txBody>
          <a:bodyPr>
            <a:normAutofit/>
          </a:bodyPr>
          <a:lstStyle/>
          <a:p>
            <a:r>
              <a:rPr lang="en-PH" dirty="0"/>
              <a:t>Transform</a:t>
            </a:r>
          </a:p>
          <a:p>
            <a:pPr lvl="1"/>
            <a:r>
              <a:rPr lang="en-PH" dirty="0"/>
              <a:t>Processing the data in preparation for further steps. Examples are:</a:t>
            </a:r>
          </a:p>
          <a:p>
            <a:pPr lvl="2"/>
            <a:r>
              <a:rPr lang="en-PH" dirty="0"/>
              <a:t>Narrowing the data, e.g., by region or by age,</a:t>
            </a:r>
          </a:p>
          <a:p>
            <a:pPr lvl="2"/>
            <a:r>
              <a:rPr lang="en-PH" dirty="0"/>
              <a:t>Computing new variables, e.g., length of days until recovery, or delays in reporting cases</a:t>
            </a:r>
          </a:p>
          <a:p>
            <a:pPr lvl="2"/>
            <a:r>
              <a:rPr lang="en-PH" dirty="0"/>
              <a:t>Aggregating data, e.g., counting cases or solving rates/means</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128663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637B31-6AB5-0DF6-2858-C5FC2C1C84DE}"/>
              </a:ext>
            </a:extLst>
          </p:cNvPr>
          <p:cNvSpPr>
            <a:spLocks noGrp="1"/>
          </p:cNvSpPr>
          <p:nvPr>
            <p:ph type="title"/>
          </p:nvPr>
        </p:nvSpPr>
        <p:spPr/>
        <p:txBody>
          <a:bodyPr/>
          <a:lstStyle/>
          <a:p>
            <a:r>
              <a:rPr lang="en-PH" dirty="0"/>
              <a:t>A Typical Data Science/Analytics Workflow</a:t>
            </a:r>
          </a:p>
        </p:txBody>
      </p:sp>
      <p:sp>
        <p:nvSpPr>
          <p:cNvPr id="5" name="Content Placeholder 4">
            <a:extLst>
              <a:ext uri="{FF2B5EF4-FFF2-40B4-BE49-F238E27FC236}">
                <a16:creationId xmlns:a16="http://schemas.microsoft.com/office/drawing/2014/main" id="{D1188F98-4E03-615F-288D-07C14E1E80B5}"/>
              </a:ext>
            </a:extLst>
          </p:cNvPr>
          <p:cNvSpPr>
            <a:spLocks noGrp="1"/>
          </p:cNvSpPr>
          <p:nvPr>
            <p:ph idx="1"/>
          </p:nvPr>
        </p:nvSpPr>
        <p:spPr>
          <a:xfrm>
            <a:off x="677334" y="4451683"/>
            <a:ext cx="8596668" cy="2181728"/>
          </a:xfrm>
        </p:spPr>
        <p:txBody>
          <a:bodyPr>
            <a:normAutofit/>
          </a:bodyPr>
          <a:lstStyle/>
          <a:p>
            <a:r>
              <a:rPr lang="en-PH" dirty="0"/>
              <a:t>Visualize</a:t>
            </a:r>
          </a:p>
          <a:p>
            <a:pPr lvl="1"/>
            <a:r>
              <a:rPr lang="en-PH" dirty="0"/>
              <a:t>Plot data into graphs so that patterns and features may be explored and insights be extracted from what is seen.</a:t>
            </a:r>
          </a:p>
        </p:txBody>
      </p:sp>
      <p:pic>
        <p:nvPicPr>
          <p:cNvPr id="6" name="Picture 5">
            <a:extLst>
              <a:ext uri="{FF2B5EF4-FFF2-40B4-BE49-F238E27FC236}">
                <a16:creationId xmlns:a16="http://schemas.microsoft.com/office/drawing/2014/main" id="{B2E1C610-BC44-672E-ADD1-5D51C48445B7}"/>
              </a:ext>
            </a:extLst>
          </p:cNvPr>
          <p:cNvPicPr>
            <a:picLocks noChangeAspect="1"/>
          </p:cNvPicPr>
          <p:nvPr/>
        </p:nvPicPr>
        <p:blipFill>
          <a:blip r:embed="rId2"/>
          <a:stretch>
            <a:fillRect/>
          </a:stretch>
        </p:blipFill>
        <p:spPr>
          <a:xfrm>
            <a:off x="1736558" y="2019300"/>
            <a:ext cx="6298600" cy="2314766"/>
          </a:xfrm>
          <a:prstGeom prst="rect">
            <a:avLst/>
          </a:prstGeom>
        </p:spPr>
      </p:pic>
    </p:spTree>
    <p:extLst>
      <p:ext uri="{BB962C8B-B14F-4D97-AF65-F5344CB8AC3E}">
        <p14:creationId xmlns:p14="http://schemas.microsoft.com/office/powerpoint/2010/main" val="3809389564"/>
      </p:ext>
    </p:extLst>
  </p:cSld>
  <p:clrMapOvr>
    <a:masterClrMapping/>
  </p:clrMapOvr>
</p:sld>
</file>

<file path=ppt/theme/theme1.xml><?xml version="1.0" encoding="utf-8"?>
<a:theme xmlns:a="http://schemas.openxmlformats.org/drawingml/2006/main" name="Facet">
  <a:themeElements>
    <a:clrScheme name="UP Colors">
      <a:dk1>
        <a:srgbClr val="000000"/>
      </a:dk1>
      <a:lt1>
        <a:srgbClr val="FFFFFF"/>
      </a:lt1>
      <a:dk2>
        <a:srgbClr val="2C3C43"/>
      </a:dk2>
      <a:lt2>
        <a:srgbClr val="EBEBEB"/>
      </a:lt2>
      <a:accent1>
        <a:srgbClr val="014421"/>
      </a:accent1>
      <a:accent2>
        <a:srgbClr val="7B1113"/>
      </a:accent2>
      <a:accent3>
        <a:srgbClr val="F3AA2C"/>
      </a:accent3>
      <a:accent4>
        <a:srgbClr val="565422"/>
      </a:accent4>
      <a:accent5>
        <a:srgbClr val="8E171A"/>
      </a:accent5>
      <a:accent6>
        <a:srgbClr val="565422"/>
      </a:accent6>
      <a:hlink>
        <a:srgbClr val="565422"/>
      </a:hlink>
      <a:folHlink>
        <a:srgbClr val="B43C2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1_Facet">
  <a:themeElements>
    <a:clrScheme name="UP Colours">
      <a:dk1>
        <a:srgbClr val="000000"/>
      </a:dk1>
      <a:lt1>
        <a:srgbClr val="FFFFFF"/>
      </a:lt1>
      <a:dk2>
        <a:srgbClr val="2C3C43"/>
      </a:dk2>
      <a:lt2>
        <a:srgbClr val="EBEBEB"/>
      </a:lt2>
      <a:accent1>
        <a:srgbClr val="014421"/>
      </a:accent1>
      <a:accent2>
        <a:srgbClr val="7B1113"/>
      </a:accent2>
      <a:accent3>
        <a:srgbClr val="F3AA2C"/>
      </a:accent3>
      <a:accent4>
        <a:srgbClr val="565422"/>
      </a:accent4>
      <a:accent5>
        <a:srgbClr val="8E171A"/>
      </a:accent5>
      <a:accent6>
        <a:srgbClr val="565422"/>
      </a:accent6>
      <a:hlink>
        <a:srgbClr val="565422"/>
      </a:hlink>
      <a:folHlink>
        <a:srgbClr val="B43C25"/>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261</TotalTime>
  <Words>1959</Words>
  <Application>Microsoft Office PowerPoint</Application>
  <PresentationFormat>Widescreen</PresentationFormat>
  <Paragraphs>228</Paragraphs>
  <Slides>49</Slides>
  <Notes>8</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49</vt:i4>
      </vt:variant>
    </vt:vector>
  </HeadingPairs>
  <TitlesOfParts>
    <vt:vector size="59" baseType="lpstr">
      <vt:lpstr>Arial</vt:lpstr>
      <vt:lpstr>Calibri</vt:lpstr>
      <vt:lpstr>Calibri Light</vt:lpstr>
      <vt:lpstr>Trebuchet MS</vt:lpstr>
      <vt:lpstr>Verdana</vt:lpstr>
      <vt:lpstr>Wingdings</vt:lpstr>
      <vt:lpstr>Wingdings 3</vt:lpstr>
      <vt:lpstr>Facet</vt:lpstr>
      <vt:lpstr>1_Facet</vt:lpstr>
      <vt:lpstr>Office Theme</vt:lpstr>
      <vt:lpstr>Collaborative Data Science  and COVID-19</vt:lpstr>
      <vt:lpstr>Flow of the Presentation</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A Typical Data Science/Analytics Workflow</vt:lpstr>
      <vt:lpstr>Membership to Data-Driven Teams </vt:lpstr>
      <vt:lpstr>About the UP Pandemic Response Team</vt:lpstr>
      <vt:lpstr>About UP COVID-19 Pandemic Response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About UP COVID-19 Pandemic Response Team </vt:lpstr>
      <vt:lpstr>About UP COVID-19 Pandemic Response Team</vt:lpstr>
      <vt:lpstr>About the L4H Consortium</vt:lpstr>
      <vt:lpstr>About the L4H Consortium</vt:lpstr>
      <vt:lpstr>About the L4H Consortium</vt:lpstr>
      <vt:lpstr>About the L4H Consortium</vt:lpstr>
      <vt:lpstr>About the L4H Consortium</vt:lpstr>
      <vt:lpstr>Example Projects</vt:lpstr>
      <vt:lpstr>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Demonstrating the Workflow with a Team using Example Projects</vt:lpstr>
      <vt:lpstr>Closing Remarks</vt:lpstr>
      <vt:lpstr>Closing Remarks</vt:lpstr>
      <vt:lpstr>Thanks and stay safe always!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Collaborative Data Science  and COVID-19</dc:title>
  <dc:creator>Peter Julian Cayton</dc:creator>
  <cp:lastModifiedBy>Peter Julian Cayton</cp:lastModifiedBy>
  <cp:revision>13</cp:revision>
  <dcterms:created xsi:type="dcterms:W3CDTF">2022-09-27T11:19:16Z</dcterms:created>
  <dcterms:modified xsi:type="dcterms:W3CDTF">2024-09-10T09:18:37Z</dcterms:modified>
</cp:coreProperties>
</file>